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402" r:id="rId2"/>
    <p:sldId id="997" r:id="rId3"/>
    <p:sldId id="998" r:id="rId4"/>
    <p:sldId id="999" r:id="rId5"/>
    <p:sldId id="996" r:id="rId6"/>
    <p:sldId id="258" r:id="rId7"/>
    <p:sldId id="259" r:id="rId8"/>
    <p:sldId id="260" r:id="rId9"/>
    <p:sldId id="1000" r:id="rId10"/>
    <p:sldId id="263" r:id="rId11"/>
    <p:sldId id="268" r:id="rId12"/>
    <p:sldId id="99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4D20"/>
    <a:srgbClr val="BD9750"/>
    <a:srgbClr val="FEF1C7"/>
    <a:srgbClr val="A08A74"/>
    <a:srgbClr val="334155"/>
    <a:srgbClr val="FFF9E9"/>
    <a:srgbClr val="B3927B"/>
    <a:srgbClr val="C29C55"/>
    <a:srgbClr val="F2DEAC"/>
    <a:srgbClr val="998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56" autoAdjust="0"/>
    <p:restoredTop sz="94694"/>
  </p:normalViewPr>
  <p:slideViewPr>
    <p:cSldViewPr snapToGrid="0">
      <p:cViewPr varScale="1">
        <p:scale>
          <a:sx n="97" d="100"/>
          <a:sy n="97" d="100"/>
        </p:scale>
        <p:origin x="10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60523-87D8-4F07-9CE6-8B3CA26BDE3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29F9C-A9B2-42C7-9FD8-673879AAB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87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29F9C-A9B2-42C7-9FD8-673879AAB19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85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AE38D-8497-4E84-AAF9-A8C75FF95D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4CF2B0-90D4-4970-BBB4-0408E43F6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731F1-0805-464F-BC5D-E823B6B50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EDDDC-A970-4615-897D-0BDB2E6A6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E89F0-1778-4A52-BEB2-DAE6324DC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73371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336E3-C7E3-4A53-B08A-A3B38B8BC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E3BC96-C798-4226-A59A-E9E294E6C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BA645-87DB-4DCB-AA6A-D05A4EDCA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4F5AD-2933-4E5B-8F4D-B45A90F19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066EB-A9F8-471D-B168-A269E0083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74681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F1E32B-B418-42C4-B69E-4BFAB4288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8F0524-9A04-4C26-B806-FAC7D3B74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F0C4F-07D1-4B98-A743-25FA00B53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D16DF-07C1-4E7E-8A40-FC5F908AE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A159B-1F9D-4E21-BBBA-911A87377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70826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647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9A513-12BE-490D-85D3-834094F43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04808-AE63-41F5-9CA9-A0E947C08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30C82-EE15-4082-AD85-9217FBC29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BBE4C-8F60-4B90-B173-7B0F99FF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EE311-6DEA-41A3-A892-08AEEE840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26760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5C615-5749-47C4-8CCA-D1B0CD085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39C86-ED6A-4680-8F89-16C537619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24BFD-054B-46DA-A275-36EC471D1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395DB-A9B3-4786-A70A-6FB7CCA50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C19A0-60C3-4B92-B90C-91D307D6D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9141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DB0FB-323B-492B-9A0E-72AB1BC96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92D96-D0FC-42F5-85DC-84808C799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87ABF5-659E-4978-A0B8-0A2DDD44AA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D92D8E-BA6F-48ED-A972-CDB564BD1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B0912-7A97-461E-B387-02119B9D9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C7BD5B-2F4D-430C-AFEB-0E7631F87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5176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29470-D725-49A7-9AF4-9A0911BD6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1A9428-2273-4303-8175-5BF699501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492A78-630D-4288-A9DD-EB0894B6D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D618A3-527A-43D8-8FE6-9D8F2604D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EB52B-0078-485A-99CE-788479D61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A36D3B-C0CF-4EDC-9963-489F93B88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9022AD-C57F-49C4-B7AE-3FED6146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D55CA2-EC49-4CC5-96E2-AAE86C6CE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4637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D9F7B-2001-47F4-AD01-524C6A152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E2628A-4B58-40B6-A9B7-00586912F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D8DF2-45D9-4F3E-9F5A-B29CBD0C8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B630C1-F1E7-4F8E-967D-974FB89A5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80773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92406C-A3CF-4F9F-9D83-92F61091B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BC3D58-C14C-45CC-ACFC-1EE544EF8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91D92-7CC4-4ACA-AF50-A781E93C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1870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13CA2-CDE2-4831-AFBC-8319F94D8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0BE83-5BA5-4D03-AB39-E54B71340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49420-A2D5-4BB5-92CA-6550BE2A8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B86E52-BF71-4004-92B0-5CDAB0523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F630E-7855-4DE0-86C6-F93E46BE4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E5F0D-2357-4627-BDD9-906B5772A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3268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0A601-5BF7-4C11-8945-4068F22FC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113696-EB1B-4EBC-9974-8CCC26EDA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FD8A1-FD41-4E9D-97B5-42B81C86A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7D060-255B-4B0C-AEC0-95F39646E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EDC91-A00B-42EC-9CBC-5153F05E7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6D59AC-3E1A-4A80-AD46-2F0DEC73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74076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416E13-D084-49F2-AE88-71349BE55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FD5B7-FAE0-4E3F-9AC8-210B50426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A1301-1839-451F-90D4-B7ED63EA9A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91243-1253-4544-956C-FEE2CF4A6CF4}" type="datetimeFigureOut">
              <a:rPr lang="sr-Latn-RS" smtClean="0"/>
              <a:t>4.8.2026.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B021-98D0-47A7-8EC1-054F6325A2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25880-BE5D-4DDA-9B78-0973F2C45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EC2E3-3A71-4A05-AA1E-8EDD838761E4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8812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zepter.kz/" TargetMode="External"/><Relationship Id="rId5" Type="http://schemas.openxmlformats.org/officeDocument/2006/relationships/hyperlink" Target="http://www.zestbyzepter.com/" TargetMode="Externa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4411F-340E-9FDB-BB01-EFF361E7A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177622-5D1B-D7BD-0135-C966BE1CC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33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889F054-7207-E96E-CF32-A149B1D005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95" r="19695"/>
          <a:stretch>
            <a:fillRect/>
          </a:stretch>
        </p:blipFill>
        <p:spPr>
          <a:xfrm>
            <a:off x="7069394" y="1390650"/>
            <a:ext cx="5122606" cy="4756706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79E2ECC-3031-4BF4-A9A1-290E2AA5160F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8283677" cy="4762500"/>
          </a:xfrm>
          <a:prstGeom prst="rect">
            <a:avLst/>
          </a:prstGeom>
          <a:solidFill>
            <a:srgbClr val="F4F0E6"/>
          </a:solidFill>
          <a:ln w="0">
            <a:solidFill>
              <a:srgbClr val="F4F0E6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A7223B9-0FB7-4CE6-9D95-5168A2E717BD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523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КАК ПОЛЬЗОВАТЬСЯ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4488FF-E772-47C2-B914-0B1A74CAFDD5}"/>
              </a:ext>
            </a:extLst>
          </p:cNvPr>
          <p:cNvSpPr>
            <a:spLocks noGrp="1"/>
          </p:cNvSpPr>
          <p:nvPr/>
        </p:nvSpPr>
        <p:spPr>
          <a:xfrm>
            <a:off x="457200" y="685800"/>
            <a:ext cx="11049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Пять шагов — от загрузки до подачи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A1D70E-B183-438E-8B2E-7E7177AE5529}"/>
              </a:ext>
            </a:extLst>
          </p:cNvPr>
          <p:cNvSpPr>
            <a:spLocks noGrp="1"/>
          </p:cNvSpPr>
          <p:nvPr/>
        </p:nvSpPr>
        <p:spPr>
          <a:xfrm>
            <a:off x="11258550" y="628650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500" lnSpcReduction="10000"/>
          </a:bodyPr>
          <a:lstStyle/>
          <a:p>
            <a:pPr algn="r">
              <a:defRPr sz="112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439546E-792C-4E81-8968-9ECEC901A2A5}"/>
              </a:ext>
            </a:extLst>
          </p:cNvPr>
          <p:cNvSpPr>
            <a:spLocks noGrp="1"/>
          </p:cNvSpPr>
          <p:nvPr/>
        </p:nvSpPr>
        <p:spPr>
          <a:xfrm>
            <a:off x="457200" y="1495425"/>
            <a:ext cx="1143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518"/>
          </a:bodyPr>
          <a:lstStyle/>
          <a:p>
            <a:pPr algn="l">
              <a:defRPr sz="27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2700" b="1" i="0" dirty="0">
                <a:solidFill>
                  <a:srgbClr val="756C4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74BC1D-84B4-4F75-B465-0D15ECF4DB82}"/>
              </a:ext>
            </a:extLst>
          </p:cNvPr>
          <p:cNvSpPr>
            <a:spLocks noGrp="1"/>
          </p:cNvSpPr>
          <p:nvPr/>
        </p:nvSpPr>
        <p:spPr>
          <a:xfrm>
            <a:off x="531864" y="2009775"/>
            <a:ext cx="2000250" cy="19050"/>
          </a:xfrm>
          <a:prstGeom prst="rect">
            <a:avLst/>
          </a:prstGeom>
          <a:solidFill>
            <a:srgbClr val="D8D1C2"/>
          </a:solidFill>
          <a:ln w="0">
            <a:solidFill>
              <a:srgbClr val="D8D1C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318E56-0307-4BA0-8FCF-5263E35933F1}"/>
              </a:ext>
            </a:extLst>
          </p:cNvPr>
          <p:cNvSpPr>
            <a:spLocks noGrp="1"/>
          </p:cNvSpPr>
          <p:nvPr/>
        </p:nvSpPr>
        <p:spPr>
          <a:xfrm>
            <a:off x="457200" y="2081212"/>
            <a:ext cx="1952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65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Подготовить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A70C53-3C6A-451B-B3E8-FF93F9CF7A5B}"/>
              </a:ext>
            </a:extLst>
          </p:cNvPr>
          <p:cNvSpPr>
            <a:spLocks noGrp="1"/>
          </p:cNvSpPr>
          <p:nvPr/>
        </p:nvSpPr>
        <p:spPr>
          <a:xfrm>
            <a:off x="457200" y="2557462"/>
            <a:ext cx="1952625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Установить прибор на ровной сухой поверхности. При необходимости выполнить предварительный нагрев.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E072E4-C2AF-4312-B239-BC0818C20AEA}"/>
              </a:ext>
            </a:extLst>
          </p:cNvPr>
          <p:cNvSpPr>
            <a:spLocks noGrp="1"/>
          </p:cNvSpPr>
          <p:nvPr/>
        </p:nvSpPr>
        <p:spPr>
          <a:xfrm>
            <a:off x="2724150" y="1495425"/>
            <a:ext cx="1143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518"/>
          </a:bodyPr>
          <a:lstStyle/>
          <a:p>
            <a:pPr algn="l">
              <a:defRPr sz="27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8893FCE-FF37-4EB5-B81E-6397BDACD5C7}"/>
              </a:ext>
            </a:extLst>
          </p:cNvPr>
          <p:cNvSpPr>
            <a:spLocks noGrp="1"/>
          </p:cNvSpPr>
          <p:nvPr/>
        </p:nvSpPr>
        <p:spPr>
          <a:xfrm>
            <a:off x="2798814" y="2009775"/>
            <a:ext cx="2000250" cy="19050"/>
          </a:xfrm>
          <a:prstGeom prst="rect">
            <a:avLst/>
          </a:prstGeom>
          <a:solidFill>
            <a:srgbClr val="D8D1C2"/>
          </a:solidFill>
          <a:ln w="0">
            <a:solidFill>
              <a:srgbClr val="D8D1C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3D6914E-5AE3-450A-83C6-AA6D95C7A420}"/>
              </a:ext>
            </a:extLst>
          </p:cNvPr>
          <p:cNvSpPr>
            <a:spLocks noGrp="1"/>
          </p:cNvSpPr>
          <p:nvPr/>
        </p:nvSpPr>
        <p:spPr>
          <a:xfrm>
            <a:off x="2724150" y="2081212"/>
            <a:ext cx="1952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Загрузить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11C7EF-2855-4098-8A81-1F65B7862A18}"/>
              </a:ext>
            </a:extLst>
          </p:cNvPr>
          <p:cNvSpPr>
            <a:spLocks noGrp="1"/>
          </p:cNvSpPr>
          <p:nvPr/>
        </p:nvSpPr>
        <p:spPr>
          <a:xfrm>
            <a:off x="2724150" y="2557462"/>
            <a:ext cx="1952625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Разместить продукты на решётке и не переполнять чашу.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CBB818E-EFD8-4D44-9740-69F0030C3343}"/>
              </a:ext>
            </a:extLst>
          </p:cNvPr>
          <p:cNvSpPr>
            <a:spLocks noGrp="1"/>
          </p:cNvSpPr>
          <p:nvPr/>
        </p:nvSpPr>
        <p:spPr>
          <a:xfrm>
            <a:off x="4991100" y="1495425"/>
            <a:ext cx="1143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518"/>
          </a:bodyPr>
          <a:lstStyle/>
          <a:p>
            <a:pPr algn="l">
              <a:defRPr sz="27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F9575C9-BA32-422D-9724-C67473E1D717}"/>
              </a:ext>
            </a:extLst>
          </p:cNvPr>
          <p:cNvSpPr>
            <a:spLocks noGrp="1"/>
          </p:cNvSpPr>
          <p:nvPr/>
        </p:nvSpPr>
        <p:spPr>
          <a:xfrm>
            <a:off x="5065764" y="2009775"/>
            <a:ext cx="2000250" cy="19050"/>
          </a:xfrm>
          <a:prstGeom prst="rect">
            <a:avLst/>
          </a:prstGeom>
          <a:solidFill>
            <a:srgbClr val="D8D1C2"/>
          </a:solidFill>
          <a:ln w="0">
            <a:solidFill>
              <a:srgbClr val="D8D1C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D7B9B36-9DD7-4132-8AE8-CC69002702FB}"/>
              </a:ext>
            </a:extLst>
          </p:cNvPr>
          <p:cNvSpPr>
            <a:spLocks noGrp="1"/>
          </p:cNvSpPr>
          <p:nvPr/>
        </p:nvSpPr>
        <p:spPr>
          <a:xfrm>
            <a:off x="4991100" y="2081212"/>
            <a:ext cx="1952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65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Настроить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89D98F7-7552-4C14-9E7D-C1459D34D429}"/>
              </a:ext>
            </a:extLst>
          </p:cNvPr>
          <p:cNvSpPr>
            <a:spLocks noGrp="1"/>
          </p:cNvSpPr>
          <p:nvPr/>
        </p:nvSpPr>
        <p:spPr>
          <a:xfrm>
            <a:off x="4991100" y="2557462"/>
            <a:ext cx="1952625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275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Выбрать программу или вручную задать время и температуру.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209C710-048F-4BEC-8B74-0EBF14921170}"/>
              </a:ext>
            </a:extLst>
          </p:cNvPr>
          <p:cNvSpPr>
            <a:spLocks noGrp="1"/>
          </p:cNvSpPr>
          <p:nvPr/>
        </p:nvSpPr>
        <p:spPr>
          <a:xfrm>
            <a:off x="7258050" y="1495425"/>
            <a:ext cx="1143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518"/>
          </a:bodyPr>
          <a:lstStyle/>
          <a:p>
            <a:pPr algn="l">
              <a:defRPr sz="27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0F892C4-9B28-4944-BC3E-4C10086F423F}"/>
              </a:ext>
            </a:extLst>
          </p:cNvPr>
          <p:cNvSpPr>
            <a:spLocks noGrp="1"/>
          </p:cNvSpPr>
          <p:nvPr/>
        </p:nvSpPr>
        <p:spPr>
          <a:xfrm>
            <a:off x="7332713" y="2009774"/>
            <a:ext cx="1368000" cy="25200"/>
          </a:xfrm>
          <a:prstGeom prst="rect">
            <a:avLst/>
          </a:prstGeom>
          <a:solidFill>
            <a:srgbClr val="D8D1C2"/>
          </a:solidFill>
          <a:ln w="0">
            <a:solidFill>
              <a:srgbClr val="D8D1C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B7A356E-EE05-4A39-AA28-2B2C44CD1BEE}"/>
              </a:ext>
            </a:extLst>
          </p:cNvPr>
          <p:cNvSpPr>
            <a:spLocks noGrp="1"/>
          </p:cNvSpPr>
          <p:nvPr/>
        </p:nvSpPr>
        <p:spPr>
          <a:xfrm>
            <a:off x="7258050" y="2081212"/>
            <a:ext cx="1952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Перемешать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B8528A4-2F84-4F71-A4A9-27E6B28A461D}"/>
              </a:ext>
            </a:extLst>
          </p:cNvPr>
          <p:cNvSpPr>
            <a:spLocks noGrp="1"/>
          </p:cNvSpPr>
          <p:nvPr/>
        </p:nvSpPr>
        <p:spPr>
          <a:xfrm>
            <a:off x="7258050" y="2557462"/>
            <a:ext cx="1482827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275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По сигналу извлечь чашу, перемешать или перевернуть продукты</a:t>
            </a:r>
            <a:r>
              <a:rPr lang="en-US" sz="1275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.</a:t>
            </a:r>
            <a:endParaRPr sz="1275" b="0" i="0" dirty="0">
              <a:solidFill>
                <a:srgbClr val="6F6A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5C7F6B8-E6BF-4A84-B29E-6DCCFF9CF4DF}"/>
              </a:ext>
            </a:extLst>
          </p:cNvPr>
          <p:cNvSpPr>
            <a:spLocks noGrp="1"/>
          </p:cNvSpPr>
          <p:nvPr/>
        </p:nvSpPr>
        <p:spPr>
          <a:xfrm>
            <a:off x="531864" y="4271962"/>
            <a:ext cx="1143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518"/>
          </a:bodyPr>
          <a:lstStyle/>
          <a:p>
            <a:pPr algn="l">
              <a:defRPr sz="27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2700" b="1" i="0" dirty="0">
                <a:solidFill>
                  <a:srgbClr val="756C4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04EC2C1-1A76-43F9-9E94-4D245646488F}"/>
              </a:ext>
            </a:extLst>
          </p:cNvPr>
          <p:cNvSpPr>
            <a:spLocks noGrp="1"/>
          </p:cNvSpPr>
          <p:nvPr/>
        </p:nvSpPr>
        <p:spPr>
          <a:xfrm>
            <a:off x="606221" y="4783415"/>
            <a:ext cx="2000250" cy="19050"/>
          </a:xfrm>
          <a:prstGeom prst="rect">
            <a:avLst/>
          </a:prstGeom>
          <a:solidFill>
            <a:srgbClr val="A49A79"/>
          </a:solidFill>
          <a:ln w="0">
            <a:solidFill>
              <a:srgbClr val="A49A79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E111BC1-9E37-4BF3-9E2D-25C52A0E601F}"/>
              </a:ext>
            </a:extLst>
          </p:cNvPr>
          <p:cNvSpPr>
            <a:spLocks noGrp="1"/>
          </p:cNvSpPr>
          <p:nvPr/>
        </p:nvSpPr>
        <p:spPr>
          <a:xfrm>
            <a:off x="531864" y="4855598"/>
            <a:ext cx="1952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65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Завершить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B41E44C-0FA4-4132-A561-54A1708457E7}"/>
              </a:ext>
            </a:extLst>
          </p:cNvPr>
          <p:cNvSpPr>
            <a:spLocks noGrp="1"/>
          </p:cNvSpPr>
          <p:nvPr/>
        </p:nvSpPr>
        <p:spPr>
          <a:xfrm>
            <a:off x="531864" y="5208792"/>
            <a:ext cx="3154004" cy="61034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500" lnSpcReduction="10000"/>
          </a:bodyPr>
          <a:lstStyle/>
          <a:p>
            <a:pPr algn="l">
              <a:defRPr sz="127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275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Поставить чашу на термостойкую поверхность и отключить прибор, если он больше не нужен.</a:t>
            </a: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595882" y="152400"/>
            <a:ext cx="906236" cy="51435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D6026553-C8DD-B120-623D-2AC4DDEFB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2969" y="4058402"/>
            <a:ext cx="5251491" cy="123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86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A5E6F0-C52D-44F0-81B1-6C10F6A7B1E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334125" cy="6858000"/>
          </a:xfrm>
          <a:prstGeom prst="rect">
            <a:avLst/>
          </a:prstGeom>
          <a:solidFill>
            <a:srgbClr val="FFFFFF">
              <a:alpha val="90980"/>
            </a:srgbClr>
          </a:solidFill>
          <a:ln w="0">
            <a:solidFill>
              <a:srgbClr val="FFFFFF">
                <a:alpha val="90980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16870" y="381000"/>
            <a:ext cx="1376136" cy="78105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FEA740-6A3C-4E52-9EAB-5BEF8EAEE009}"/>
              </a:ext>
            </a:extLst>
          </p:cNvPr>
          <p:cNvSpPr>
            <a:spLocks noGrp="1"/>
          </p:cNvSpPr>
          <p:nvPr/>
        </p:nvSpPr>
        <p:spPr>
          <a:xfrm>
            <a:off x="571500" y="1447800"/>
            <a:ext cx="5476875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000" lnSpcReduction="20000"/>
          </a:bodyPr>
          <a:lstStyle/>
          <a:p>
            <a:pPr algn="l">
              <a:defRPr sz="39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lang="ru-RU" sz="390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Аэрогриль </a:t>
            </a:r>
            <a:r>
              <a:rPr sz="390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AF-01 — больше возможностей</a:t>
            </a:r>
          </a:p>
          <a:p>
            <a:pPr algn="l">
              <a:defRPr sz="39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390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в ежедневном меню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75BEA9-EE1D-4183-82DB-C70F4D456E97}"/>
              </a:ext>
            </a:extLst>
          </p:cNvPr>
          <p:cNvSpPr>
            <a:spLocks noGrp="1"/>
          </p:cNvSpPr>
          <p:nvPr/>
        </p:nvSpPr>
        <p:spPr>
          <a:xfrm>
            <a:off x="571500" y="3143250"/>
            <a:ext cx="533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7,6 л  ·  60–230°C  ·  2500–3000 Вт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D5558AE-4ADB-4297-8CEB-7BD0647FABEA}"/>
              </a:ext>
            </a:extLst>
          </p:cNvPr>
          <p:cNvSpPr>
            <a:spLocks noGrp="1"/>
          </p:cNvSpPr>
          <p:nvPr/>
        </p:nvSpPr>
        <p:spPr>
          <a:xfrm>
            <a:off x="571500" y="3905250"/>
            <a:ext cx="51435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Автоматические программы, ручная настройка, микрообработка паром, нижний нагрев и поддержание тепла.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391EBC3-314C-402E-903E-A3A009C2A58B}"/>
              </a:ext>
            </a:extLst>
          </p:cNvPr>
          <p:cNvSpPr>
            <a:spLocks noGrp="1"/>
          </p:cNvSpPr>
          <p:nvPr/>
        </p:nvSpPr>
        <p:spPr>
          <a:xfrm>
            <a:off x="571500" y="5276850"/>
            <a:ext cx="4476750" cy="19050"/>
          </a:xfrm>
          <a:prstGeom prst="rect">
            <a:avLst/>
          </a:prstGeom>
          <a:solidFill>
            <a:srgbClr val="A49A79"/>
          </a:solidFill>
          <a:ln w="0">
            <a:solidFill>
              <a:srgbClr val="A49A79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5C09D1D-A0A2-4830-AC16-41CFA1EE4BD8}"/>
              </a:ext>
            </a:extLst>
          </p:cNvPr>
          <p:cNvSpPr>
            <a:spLocks noGrp="1"/>
          </p:cNvSpPr>
          <p:nvPr/>
        </p:nvSpPr>
        <p:spPr>
          <a:xfrm>
            <a:off x="571499" y="6334125"/>
            <a:ext cx="4639597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4444" lnSpcReduction="10000"/>
          </a:bodyPr>
          <a:lstStyle/>
          <a:p>
            <a:pPr algn="l">
              <a:defRPr sz="1350" b="0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350" b="0" i="0" dirty="0">
                <a:solidFill>
                  <a:srgbClr val="1C1B18"/>
                </a:solidFill>
                <a:latin typeface="Arial"/>
                <a:ea typeface="Arial"/>
                <a:cs typeface="Arial"/>
                <a:hlinkClick r:id="rId5"/>
              </a:rPr>
              <a:t>www.zestbyzepter.com</a:t>
            </a:r>
            <a:r>
              <a:rPr lang="ru-RU" sz="1350" b="0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                            </a:t>
            </a:r>
            <a:r>
              <a:rPr lang="en-US" sz="1350" b="0" i="0" dirty="0">
                <a:solidFill>
                  <a:srgbClr val="1C1B18"/>
                </a:solidFill>
                <a:latin typeface="Arial"/>
                <a:ea typeface="Arial"/>
                <a:cs typeface="Arial"/>
                <a:hlinkClick r:id="rId6"/>
              </a:rPr>
              <a:t>www.zepter.kz</a:t>
            </a:r>
            <a:r>
              <a:rPr lang="en-US" sz="1350" b="0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 </a:t>
            </a:r>
            <a:endParaRPr sz="1350" b="0" i="0" dirty="0">
              <a:solidFill>
                <a:srgbClr val="1C1B18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0691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54ECC-2D97-CD5D-C669-33B7A9FFA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68B009-C9BD-4966-3C0C-BF418819E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88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 t="19168" b="1916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1D2133-A576-481F-8A8C-893E60FFE2A1}"/>
              </a:ext>
            </a:extLst>
          </p:cNvPr>
          <p:cNvSpPr>
            <a:spLocks noGrp="1"/>
          </p:cNvSpPr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DF5">
              <a:alpha val="90980"/>
            </a:srgbClr>
          </a:solidFill>
          <a:ln w="0">
            <a:solidFill>
              <a:srgbClr val="FFFDF5">
                <a:alpha val="90980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E9CD27-6BD3-4939-8A04-2ECA3799D502}"/>
              </a:ext>
            </a:extLst>
          </p:cNvPr>
          <p:cNvSpPr>
            <a:spLocks noGrp="1"/>
          </p:cNvSpPr>
          <p:nvPr/>
        </p:nvSpPr>
        <p:spPr>
          <a:xfrm>
            <a:off x="6096000" y="0"/>
            <a:ext cx="76200" cy="6858000"/>
          </a:xfrm>
          <a:prstGeom prst="rect">
            <a:avLst/>
          </a:prstGeom>
          <a:solidFill>
            <a:srgbClr val="A49A79"/>
          </a:solidFill>
          <a:ln w="0">
            <a:solidFill>
              <a:srgbClr val="A49A79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A669473-DBB7-47CE-88C7-C8A18E37053F}"/>
              </a:ext>
            </a:extLst>
          </p:cNvPr>
          <p:cNvSpPr>
            <a:spLocks noGrp="1"/>
          </p:cNvSpPr>
          <p:nvPr/>
        </p:nvSpPr>
        <p:spPr>
          <a:xfrm>
            <a:off x="6762750" y="1543050"/>
            <a:ext cx="4095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4444" lnSpcReduction="10000"/>
          </a:bodyPr>
          <a:lstStyle/>
          <a:p>
            <a:pPr algn="l">
              <a:defRPr sz="135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ПРЕДСТАВЬТЕ…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332793-2A86-4049-AE05-9B769B1222B0}"/>
              </a:ext>
            </a:extLst>
          </p:cNvPr>
          <p:cNvSpPr>
            <a:spLocks noGrp="1"/>
          </p:cNvSpPr>
          <p:nvPr/>
        </p:nvSpPr>
        <p:spPr>
          <a:xfrm>
            <a:off x="6762750" y="2076450"/>
            <a:ext cx="4762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063" lnSpcReduction="10000"/>
          </a:bodyPr>
          <a:lstStyle/>
          <a:p>
            <a:pPr algn="l">
              <a:defRPr sz="42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420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А что, если ужин</a:t>
            </a:r>
          </a:p>
          <a:p>
            <a:pPr algn="l">
              <a:defRPr sz="42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420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готовится почти сам?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8D12D7E-8EE1-499F-85C1-71D212B5BC6D}"/>
              </a:ext>
            </a:extLst>
          </p:cNvPr>
          <p:cNvSpPr>
            <a:spLocks noGrp="1"/>
          </p:cNvSpPr>
          <p:nvPr/>
        </p:nvSpPr>
        <p:spPr>
          <a:xfrm>
            <a:off x="6762750" y="4000500"/>
            <a:ext cx="1066800" cy="28575"/>
          </a:xfrm>
          <a:prstGeom prst="rect">
            <a:avLst/>
          </a:prstGeom>
          <a:solidFill>
            <a:srgbClr val="A49A79"/>
          </a:solidFill>
          <a:ln w="0">
            <a:solidFill>
              <a:srgbClr val="A49A79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A3E5FF7-6FDD-4923-A3C1-6841C39FDA33}"/>
              </a:ext>
            </a:extLst>
          </p:cNvPr>
          <p:cNvSpPr>
            <a:spLocks noGrp="1"/>
          </p:cNvSpPr>
          <p:nvPr/>
        </p:nvSpPr>
        <p:spPr>
          <a:xfrm>
            <a:off x="6762750" y="4362450"/>
            <a:ext cx="464820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7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Хрустящая корочка. Сочный результат.</a:t>
            </a:r>
          </a:p>
          <a:p>
            <a:pPr algn="l">
              <a:defRPr sz="187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Меньше повседневных хлопот.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48A094-FC58-416D-B2D3-6ED340FA5563}"/>
              </a:ext>
            </a:extLst>
          </p:cNvPr>
          <p:cNvSpPr>
            <a:spLocks noGrp="1"/>
          </p:cNvSpPr>
          <p:nvPr/>
        </p:nvSpPr>
        <p:spPr>
          <a:xfrm>
            <a:off x="6762750" y="59626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696" lnSpcReduction="10000"/>
          </a:bodyPr>
          <a:lstStyle/>
          <a:p>
            <a:pPr algn="l">
              <a:defRPr sz="1275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75" b="1" i="0" dirty="0">
                <a:solidFill>
                  <a:srgbClr val="756C4F"/>
                </a:solidFill>
                <a:latin typeface="Arial"/>
                <a:ea typeface="Arial"/>
                <a:cs typeface="Arial"/>
              </a:rPr>
              <a:t>СКОРО НА ВАШЕЙ КУХНЕ</a:t>
            </a:r>
            <a:r>
              <a:rPr lang="ru-RU" sz="1275" b="1" i="0" dirty="0">
                <a:solidFill>
                  <a:srgbClr val="756C4F"/>
                </a:solidFill>
                <a:latin typeface="Arial"/>
                <a:ea typeface="Arial"/>
                <a:cs typeface="Arial"/>
              </a:rPr>
              <a:t>…</a:t>
            </a:r>
            <a:endParaRPr sz="1275" b="1" i="0" dirty="0">
              <a:solidFill>
                <a:srgbClr val="756C4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FA98C5-DF5C-F032-FD5A-F252CB6BE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494282" y="285750"/>
            <a:ext cx="1376136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67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177893-6BE1-47D8-A8E6-04C5B2EEE1B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810250" cy="6858000"/>
          </a:xfrm>
          <a:prstGeom prst="rect">
            <a:avLst/>
          </a:prstGeom>
          <a:solidFill>
            <a:srgbClr val="171717"/>
          </a:solidFill>
          <a:ln w="0">
            <a:solidFill>
              <a:srgbClr val="171717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7D3560-8C22-400A-8CBE-415634F569D3}"/>
              </a:ext>
            </a:extLst>
          </p:cNvPr>
          <p:cNvSpPr>
            <a:spLocks noGrp="1"/>
          </p:cNvSpPr>
          <p:nvPr/>
        </p:nvSpPr>
        <p:spPr>
          <a:xfrm>
            <a:off x="590550" y="876300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1" i="0">
                <a:solidFill>
                  <a:srgbClr val="C9BEA1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C9BEA1"/>
                </a:solidFill>
                <a:latin typeface="Arial"/>
                <a:ea typeface="Arial"/>
                <a:cs typeface="Arial"/>
              </a:rPr>
              <a:t>ОДИН ШАГ ДО НОВОГО РИТМА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F81C3E-BFC8-4F03-AB02-A4D9C5512B6A}"/>
              </a:ext>
            </a:extLst>
          </p:cNvPr>
          <p:cNvSpPr>
            <a:spLocks noGrp="1"/>
          </p:cNvSpPr>
          <p:nvPr/>
        </p:nvSpPr>
        <p:spPr>
          <a:xfrm>
            <a:off x="590550" y="1504950"/>
            <a:ext cx="4762500" cy="2362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863"/>
          </a:bodyPr>
          <a:lstStyle/>
          <a:p>
            <a:pPr algn="l">
              <a:defRPr sz="4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8 программ.</a:t>
            </a:r>
          </a:p>
          <a:p>
            <a:pPr algn="l">
              <a:defRPr sz="4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Одно касание.</a:t>
            </a:r>
          </a:p>
          <a:p>
            <a:pPr algn="l">
              <a:defRPr sz="43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Больше свободы.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2CC84B-EA18-47E7-9024-AED01CA9A154}"/>
              </a:ext>
            </a:extLst>
          </p:cNvPr>
          <p:cNvSpPr>
            <a:spLocks noGrp="1"/>
          </p:cNvSpPr>
          <p:nvPr/>
        </p:nvSpPr>
        <p:spPr>
          <a:xfrm>
            <a:off x="590550" y="4248150"/>
            <a:ext cx="1123950" cy="28575"/>
          </a:xfrm>
          <a:prstGeom prst="rect">
            <a:avLst/>
          </a:prstGeom>
          <a:solidFill>
            <a:srgbClr val="A49A79"/>
          </a:solidFill>
          <a:ln w="0">
            <a:solidFill>
              <a:srgbClr val="A49A79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95AD72-BF35-4039-9634-7AFB7A060973}"/>
              </a:ext>
            </a:extLst>
          </p:cNvPr>
          <p:cNvSpPr>
            <a:spLocks noGrp="1"/>
          </p:cNvSpPr>
          <p:nvPr/>
        </p:nvSpPr>
        <p:spPr>
          <a:xfrm>
            <a:off x="590550" y="45720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00" b="0" i="0">
                <a:solidFill>
                  <a:srgbClr val="D7D1C4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D7D1C4"/>
                </a:solidFill>
                <a:latin typeface="Arial"/>
                <a:ea typeface="Arial"/>
                <a:cs typeface="Arial"/>
              </a:rPr>
              <a:t>Выбрать · настроить · запустить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2ECB5A-0C8F-4743-ACEF-8C943308778F}"/>
              </a:ext>
            </a:extLst>
          </p:cNvPr>
          <p:cNvSpPr>
            <a:spLocks noGrp="1"/>
          </p:cNvSpPr>
          <p:nvPr/>
        </p:nvSpPr>
        <p:spPr>
          <a:xfrm>
            <a:off x="590550" y="5581650"/>
            <a:ext cx="4619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00" b="1" i="0">
                <a:solidFill>
                  <a:srgbClr val="C9BEA1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C9BEA1"/>
                </a:solidFill>
                <a:latin typeface="Arial"/>
                <a:ea typeface="Arial"/>
                <a:cs typeface="Arial"/>
              </a:rPr>
              <a:t>Что скрывается за этой панелью?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7C978D-A0C5-45AF-9652-301A7C85EC21}"/>
              </a:ext>
            </a:extLst>
          </p:cNvPr>
          <p:cNvSpPr>
            <a:spLocks noGrp="1"/>
          </p:cNvSpPr>
          <p:nvPr/>
        </p:nvSpPr>
        <p:spPr>
          <a:xfrm>
            <a:off x="5810250" y="0"/>
            <a:ext cx="6381750" cy="6858000"/>
          </a:xfrm>
          <a:prstGeom prst="rect">
            <a:avLst/>
          </a:prstGeom>
          <a:solidFill>
            <a:srgbClr val="F4F0E6"/>
          </a:solidFill>
          <a:ln w="0">
            <a:solidFill>
              <a:srgbClr val="F4F0E6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191250" y="342900"/>
            <a:ext cx="5619750" cy="561975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9474B10-2E1C-4157-BFA5-72DEC7539314}"/>
              </a:ext>
            </a:extLst>
          </p:cNvPr>
          <p:cNvSpPr>
            <a:spLocks noGrp="1"/>
          </p:cNvSpPr>
          <p:nvPr/>
        </p:nvSpPr>
        <p:spPr>
          <a:xfrm>
            <a:off x="5810250" y="5886450"/>
            <a:ext cx="6381750" cy="76200"/>
          </a:xfrm>
          <a:prstGeom prst="rect">
            <a:avLst/>
          </a:prstGeom>
          <a:solidFill>
            <a:srgbClr val="A49A79"/>
          </a:solidFill>
          <a:ln w="0">
            <a:solidFill>
              <a:srgbClr val="A49A79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703379" y="6096000"/>
            <a:ext cx="1107621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27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1889" r="18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7D603F-4031-48CC-A5B6-F52F17490B9E}"/>
              </a:ext>
            </a:extLst>
          </p:cNvPr>
          <p:cNvSpPr>
            <a:spLocks noGrp="1"/>
          </p:cNvSpPr>
          <p:nvPr/>
        </p:nvSpPr>
        <p:spPr>
          <a:xfrm>
            <a:off x="6838950" y="0"/>
            <a:ext cx="5353050" cy="6858000"/>
          </a:xfrm>
          <a:prstGeom prst="rect">
            <a:avLst/>
          </a:prstGeom>
          <a:solidFill>
            <a:srgbClr val="FFFDF5">
              <a:alpha val="90980"/>
            </a:srgbClr>
          </a:solidFill>
          <a:ln w="0">
            <a:solidFill>
              <a:srgbClr val="FFFDF5">
                <a:alpha val="90980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DF72E1-0B5F-4256-B056-03B5A1719068}"/>
              </a:ext>
            </a:extLst>
          </p:cNvPr>
          <p:cNvSpPr>
            <a:spLocks noGrp="1"/>
          </p:cNvSpPr>
          <p:nvPr/>
        </p:nvSpPr>
        <p:spPr>
          <a:xfrm>
            <a:off x="6838950" y="0"/>
            <a:ext cx="76200" cy="6858000"/>
          </a:xfrm>
          <a:prstGeom prst="rect">
            <a:avLst/>
          </a:prstGeom>
          <a:solidFill>
            <a:srgbClr val="A49A79"/>
          </a:solidFill>
          <a:ln w="0">
            <a:solidFill>
              <a:srgbClr val="A49A79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494282" y="285750"/>
            <a:ext cx="1376136" cy="7810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EB482C3-80A3-4F62-A00F-AB72CD0B789B}"/>
              </a:ext>
            </a:extLst>
          </p:cNvPr>
          <p:cNvSpPr>
            <a:spLocks noGrp="1"/>
          </p:cNvSpPr>
          <p:nvPr/>
        </p:nvSpPr>
        <p:spPr>
          <a:xfrm>
            <a:off x="7372350" y="1352550"/>
            <a:ext cx="4095750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086" lnSpcReduction="10000"/>
          </a:bodyPr>
          <a:lstStyle/>
          <a:p>
            <a:pPr algn="l">
              <a:defRPr sz="49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495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АЭРОГРИЛЬ</a:t>
            </a:r>
          </a:p>
          <a:p>
            <a:pPr algn="l">
              <a:defRPr sz="49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495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AF-01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3B90FC-3097-4FE2-AFBC-361869D20554}"/>
              </a:ext>
            </a:extLst>
          </p:cNvPr>
          <p:cNvSpPr>
            <a:spLocks noGrp="1"/>
          </p:cNvSpPr>
          <p:nvPr/>
        </p:nvSpPr>
        <p:spPr>
          <a:xfrm>
            <a:off x="7372350" y="3181350"/>
            <a:ext cx="4498068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Autofit/>
          </a:bodyPr>
          <a:lstStyle/>
          <a:p>
            <a:pPr>
              <a:defRPr sz="16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KZ" sz="2000" dirty="0"/>
              <a:t>Больше вкуса и возможностей — </a:t>
            </a:r>
            <a:endParaRPr lang="ru-RU" sz="2000" dirty="0"/>
          </a:p>
          <a:p>
            <a:pPr>
              <a:defRPr sz="16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KZ" sz="2000" dirty="0"/>
              <a:t>для ваших кулинарных идей каждый день</a:t>
            </a:r>
            <a:r>
              <a:rPr lang="ru-RU" sz="2000" dirty="0"/>
              <a:t>.</a:t>
            </a:r>
          </a:p>
          <a:p>
            <a:pPr>
              <a:defRPr sz="16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endParaRPr lang="ru-RU" sz="2000" b="0" i="0" dirty="0">
              <a:solidFill>
                <a:srgbClr val="6F6A60"/>
              </a:solidFill>
              <a:latin typeface="Arial"/>
              <a:ea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 sz="16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KZ" sz="2000" dirty="0"/>
              <a:t>Готовьте разнообразно</a:t>
            </a:r>
            <a:endParaRPr lang="ru-RU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 sz="16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KZ" sz="2000" dirty="0"/>
              <a:t>Наслаждайтесь вкусом</a:t>
            </a:r>
            <a:endParaRPr lang="ru-RU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 sz="16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KZ" sz="2000" dirty="0"/>
              <a:t>Экономьте время для важного</a:t>
            </a:r>
            <a:endParaRPr sz="2000" b="0" i="0" dirty="0">
              <a:solidFill>
                <a:srgbClr val="6F6A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C143C8C-CE93-4C11-89B5-50A79514D93A}"/>
              </a:ext>
            </a:extLst>
          </p:cNvPr>
          <p:cNvSpPr>
            <a:spLocks noGrp="1"/>
          </p:cNvSpPr>
          <p:nvPr/>
        </p:nvSpPr>
        <p:spPr>
          <a:xfrm>
            <a:off x="7372350" y="6025945"/>
            <a:ext cx="1047750" cy="28575"/>
          </a:xfrm>
          <a:prstGeom prst="rect">
            <a:avLst/>
          </a:prstGeom>
          <a:solidFill>
            <a:srgbClr val="A49A79"/>
          </a:solidFill>
          <a:ln w="0">
            <a:solidFill>
              <a:srgbClr val="A49A79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061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07B6509-ECBC-4136-A4BC-73AE9862C7C2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523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КЛЮЧЕВЫЕ ПРЕИМУЩЕСТВА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68ED98-648E-4979-A2D8-8B844D4E48C7}"/>
              </a:ext>
            </a:extLst>
          </p:cNvPr>
          <p:cNvSpPr>
            <a:spLocks noGrp="1"/>
          </p:cNvSpPr>
          <p:nvPr/>
        </p:nvSpPr>
        <p:spPr>
          <a:xfrm>
            <a:off x="476250" y="1090612"/>
            <a:ext cx="11049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360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Большой объём и широкий диапазон настроек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EC14497-2CA3-47C1-842E-6190A9AF078A}"/>
              </a:ext>
            </a:extLst>
          </p:cNvPr>
          <p:cNvSpPr>
            <a:spLocks noGrp="1"/>
          </p:cNvSpPr>
          <p:nvPr/>
        </p:nvSpPr>
        <p:spPr>
          <a:xfrm>
            <a:off x="11258550" y="628650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500" lnSpcReduction="10000"/>
          </a:bodyPr>
          <a:lstStyle/>
          <a:p>
            <a:pPr algn="r">
              <a:defRPr sz="112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8138BC5-0262-47EC-AB91-B0113AFFA82D}"/>
              </a:ext>
            </a:extLst>
          </p:cNvPr>
          <p:cNvSpPr>
            <a:spLocks noGrp="1"/>
          </p:cNvSpPr>
          <p:nvPr/>
        </p:nvSpPr>
        <p:spPr>
          <a:xfrm>
            <a:off x="419100" y="1928812"/>
            <a:ext cx="8176752" cy="661987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167"/>
          </a:bodyPr>
          <a:lstStyle/>
          <a:p>
            <a:pPr>
              <a:defRPr sz="16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RU" sz="1650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Аэрогриль </a:t>
            </a:r>
            <a:r>
              <a:rPr sz="1650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AF-01 объединяет автоматические программы, ручную настройку и дополнительные режимы в одном приборе.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C21FA8C-0DBB-4FA7-A2D3-03934FF8F155}"/>
              </a:ext>
            </a:extLst>
          </p:cNvPr>
          <p:cNvSpPr>
            <a:spLocks noGrp="1"/>
          </p:cNvSpPr>
          <p:nvPr/>
        </p:nvSpPr>
        <p:spPr>
          <a:xfrm>
            <a:off x="419100" y="2724150"/>
            <a:ext cx="11277600" cy="9525"/>
          </a:xfrm>
          <a:prstGeom prst="rect">
            <a:avLst/>
          </a:prstGeom>
          <a:solidFill>
            <a:srgbClr val="D8D1C2"/>
          </a:solidFill>
          <a:ln w="0">
            <a:solidFill>
              <a:srgbClr val="D8D1C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14E9B7-7EF8-4319-8B75-620311596AF2}"/>
              </a:ext>
            </a:extLst>
          </p:cNvPr>
          <p:cNvSpPr>
            <a:spLocks noGrp="1"/>
          </p:cNvSpPr>
          <p:nvPr/>
        </p:nvSpPr>
        <p:spPr>
          <a:xfrm>
            <a:off x="476250" y="3048000"/>
            <a:ext cx="2381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383"/>
          </a:bodyPr>
          <a:lstStyle/>
          <a:p>
            <a:pPr algn="l">
              <a:defRPr sz="40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7,6 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37F40A-9EF8-4491-A8DB-4DE18879527D}"/>
              </a:ext>
            </a:extLst>
          </p:cNvPr>
          <p:cNvSpPr>
            <a:spLocks noGrp="1"/>
          </p:cNvSpPr>
          <p:nvPr/>
        </p:nvSpPr>
        <p:spPr>
          <a:xfrm>
            <a:off x="476250" y="3733800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вместительная чаша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7A84910-A002-4E30-BE93-6151D856CB70}"/>
              </a:ext>
            </a:extLst>
          </p:cNvPr>
          <p:cNvSpPr>
            <a:spLocks noGrp="1"/>
          </p:cNvSpPr>
          <p:nvPr/>
        </p:nvSpPr>
        <p:spPr>
          <a:xfrm>
            <a:off x="3333750" y="3048000"/>
            <a:ext cx="2381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4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345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60–230°C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BA1D5CF-3CA4-4534-85E1-D4B949A3A1BE}"/>
              </a:ext>
            </a:extLst>
          </p:cNvPr>
          <p:cNvSpPr>
            <a:spLocks noGrp="1"/>
          </p:cNvSpPr>
          <p:nvPr/>
        </p:nvSpPr>
        <p:spPr>
          <a:xfrm>
            <a:off x="3333750" y="3733800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350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диапазон температуры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77E587A-C1E8-4D20-9F86-C97DEB5F582A}"/>
              </a:ext>
            </a:extLst>
          </p:cNvPr>
          <p:cNvSpPr>
            <a:spLocks noGrp="1"/>
          </p:cNvSpPr>
          <p:nvPr/>
        </p:nvSpPr>
        <p:spPr>
          <a:xfrm>
            <a:off x="6191250" y="3048000"/>
            <a:ext cx="2381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4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3450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1–60 мин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6BA6B56-4BC3-43DF-A9DA-65B9B6DE8F20}"/>
              </a:ext>
            </a:extLst>
          </p:cNvPr>
          <p:cNvSpPr>
            <a:spLocks noGrp="1"/>
          </p:cNvSpPr>
          <p:nvPr/>
        </p:nvSpPr>
        <p:spPr>
          <a:xfrm>
            <a:off x="6191250" y="3733800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350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диапазон таймера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FA083B1-4629-4F26-AC8E-80BF7F1F6024}"/>
              </a:ext>
            </a:extLst>
          </p:cNvPr>
          <p:cNvSpPr>
            <a:spLocks noGrp="1"/>
          </p:cNvSpPr>
          <p:nvPr/>
        </p:nvSpPr>
        <p:spPr>
          <a:xfrm>
            <a:off x="9048750" y="3048000"/>
            <a:ext cx="2381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383"/>
          </a:bodyPr>
          <a:lstStyle/>
          <a:p>
            <a:pPr algn="l">
              <a:defRPr sz="405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A575AA4-9C9C-48D2-89D4-B6300CB97C1D}"/>
              </a:ext>
            </a:extLst>
          </p:cNvPr>
          <p:cNvSpPr>
            <a:spLocks noGrp="1"/>
          </p:cNvSpPr>
          <p:nvPr/>
        </p:nvSpPr>
        <p:spPr>
          <a:xfrm>
            <a:off x="9048750" y="3733800"/>
            <a:ext cx="238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 algn="l"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предустановленных программ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1AAEF06-E98A-4F18-B221-FA4D63E3D425}"/>
              </a:ext>
            </a:extLst>
          </p:cNvPr>
          <p:cNvSpPr>
            <a:spLocks noGrp="1"/>
          </p:cNvSpPr>
          <p:nvPr/>
        </p:nvSpPr>
        <p:spPr>
          <a:xfrm>
            <a:off x="419100" y="4476750"/>
            <a:ext cx="11277600" cy="1390650"/>
          </a:xfrm>
          <a:prstGeom prst="rect">
            <a:avLst/>
          </a:prstGeom>
          <a:solidFill>
            <a:srgbClr val="F4F0E6"/>
          </a:solidFill>
          <a:ln w="0">
            <a:solidFill>
              <a:srgbClr val="F4F0E6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5D90E00-2232-4FAC-9F88-BC964535AA2B}"/>
              </a:ext>
            </a:extLst>
          </p:cNvPr>
          <p:cNvSpPr>
            <a:spLocks noGrp="1"/>
          </p:cNvSpPr>
          <p:nvPr/>
        </p:nvSpPr>
        <p:spPr>
          <a:xfrm>
            <a:off x="647700" y="4705350"/>
            <a:ext cx="3619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ДОПОЛНИТЕЛЬНЫЕ ВОЗМОЖНОСТИ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8959FB5-6DB7-4E59-ADEA-9D00494D24B9}"/>
              </a:ext>
            </a:extLst>
          </p:cNvPr>
          <p:cNvSpPr>
            <a:spLocks noGrp="1"/>
          </p:cNvSpPr>
          <p:nvPr/>
        </p:nvSpPr>
        <p:spPr>
          <a:xfrm>
            <a:off x="647700" y="5143500"/>
            <a:ext cx="3000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Микрообработка паром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E11F080-9390-46D0-8D68-0736BBE46A28}"/>
              </a:ext>
            </a:extLst>
          </p:cNvPr>
          <p:cNvSpPr>
            <a:spLocks noGrp="1"/>
          </p:cNvSpPr>
          <p:nvPr/>
        </p:nvSpPr>
        <p:spPr>
          <a:xfrm>
            <a:off x="4343400" y="5143500"/>
            <a:ext cx="238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Нижний нагрев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02D53CD-14D5-481D-B971-20DC36B8BB86}"/>
              </a:ext>
            </a:extLst>
          </p:cNvPr>
          <p:cNvSpPr>
            <a:spLocks noGrp="1"/>
          </p:cNvSpPr>
          <p:nvPr/>
        </p:nvSpPr>
        <p:spPr>
          <a:xfrm>
            <a:off x="7486650" y="5143500"/>
            <a:ext cx="3143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Поддержание тепла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00C14DD-4303-6120-AC16-16D5DDCC0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595882" y="152400"/>
            <a:ext cx="906236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42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272031-2ED2-4674-AC9B-1D3A6CFF5F1A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523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УСТРОЙСТВО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4E631A-2C74-42C6-BF95-D2782400ECA0}"/>
              </a:ext>
            </a:extLst>
          </p:cNvPr>
          <p:cNvSpPr>
            <a:spLocks noGrp="1"/>
          </p:cNvSpPr>
          <p:nvPr/>
        </p:nvSpPr>
        <p:spPr>
          <a:xfrm>
            <a:off x="457200" y="685800"/>
            <a:ext cx="11049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Продуманная конструкция без лишних деталей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DC2D0E-C3F5-4B60-9B35-C6E499812E2C}"/>
              </a:ext>
            </a:extLst>
          </p:cNvPr>
          <p:cNvSpPr>
            <a:spLocks noGrp="1"/>
          </p:cNvSpPr>
          <p:nvPr/>
        </p:nvSpPr>
        <p:spPr>
          <a:xfrm>
            <a:off x="11258550" y="628650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500" lnSpcReduction="10000"/>
          </a:bodyPr>
          <a:lstStyle/>
          <a:p>
            <a:pPr algn="r">
              <a:defRPr sz="112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550BDCC-3121-40B6-A220-653F92C6D837}"/>
              </a:ext>
            </a:extLst>
          </p:cNvPr>
          <p:cNvSpPr>
            <a:spLocks noGrp="1"/>
          </p:cNvSpPr>
          <p:nvPr/>
        </p:nvSpPr>
        <p:spPr>
          <a:xfrm>
            <a:off x="7981950" y="1857375"/>
            <a:ext cx="114300" cy="114300"/>
          </a:xfrm>
          <a:prstGeom prst="rect">
            <a:avLst/>
          </a:prstGeom>
          <a:solidFill>
            <a:srgbClr val="756C4F"/>
          </a:solidFill>
          <a:ln w="0">
            <a:solidFill>
              <a:srgbClr val="756C4F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919AA28-EC52-44A1-BBA3-21A5A357670E}"/>
              </a:ext>
            </a:extLst>
          </p:cNvPr>
          <p:cNvSpPr>
            <a:spLocks noGrp="1"/>
          </p:cNvSpPr>
          <p:nvPr/>
        </p:nvSpPr>
        <p:spPr>
          <a:xfrm>
            <a:off x="8248650" y="1771650"/>
            <a:ext cx="3162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13" lnSpcReduction="20000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Панель управления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28850A-53D2-4B76-BB58-56376FE4813C}"/>
              </a:ext>
            </a:extLst>
          </p:cNvPr>
          <p:cNvSpPr>
            <a:spLocks noGrp="1"/>
          </p:cNvSpPr>
          <p:nvPr/>
        </p:nvSpPr>
        <p:spPr>
          <a:xfrm>
            <a:off x="8248650" y="2095500"/>
            <a:ext cx="31623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42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425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Выбор программы, температуры, времени и специальных функций.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AB40FDD-E8E9-4C48-BC3D-FFC8887A87F0}"/>
              </a:ext>
            </a:extLst>
          </p:cNvPr>
          <p:cNvSpPr>
            <a:spLocks noGrp="1"/>
          </p:cNvSpPr>
          <p:nvPr/>
        </p:nvSpPr>
        <p:spPr>
          <a:xfrm>
            <a:off x="7981950" y="3000375"/>
            <a:ext cx="114300" cy="114300"/>
          </a:xfrm>
          <a:prstGeom prst="rect">
            <a:avLst/>
          </a:prstGeom>
          <a:solidFill>
            <a:srgbClr val="756C4F"/>
          </a:solidFill>
          <a:ln w="0">
            <a:solidFill>
              <a:srgbClr val="756C4F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4114B83-EF44-40B9-ADDF-2916C4B1C325}"/>
              </a:ext>
            </a:extLst>
          </p:cNvPr>
          <p:cNvSpPr>
            <a:spLocks noGrp="1"/>
          </p:cNvSpPr>
          <p:nvPr/>
        </p:nvSpPr>
        <p:spPr>
          <a:xfrm>
            <a:off x="8248650" y="2914650"/>
            <a:ext cx="3162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13" lnSpcReduction="20000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Съёмная чаша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E72A740-DD8D-43EC-9073-9588CB614499}"/>
              </a:ext>
            </a:extLst>
          </p:cNvPr>
          <p:cNvSpPr>
            <a:spLocks noGrp="1"/>
          </p:cNvSpPr>
          <p:nvPr/>
        </p:nvSpPr>
        <p:spPr>
          <a:xfrm>
            <a:off x="8248650" y="3238500"/>
            <a:ext cx="31623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345"/>
          </a:bodyPr>
          <a:lstStyle/>
          <a:p>
            <a:pPr algn="l">
              <a:defRPr sz="142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425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При корректной установке прибор автоматически продолжает работу.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F63FA7A-08A3-4632-B782-5F172CB93400}"/>
              </a:ext>
            </a:extLst>
          </p:cNvPr>
          <p:cNvSpPr>
            <a:spLocks noGrp="1"/>
          </p:cNvSpPr>
          <p:nvPr/>
        </p:nvSpPr>
        <p:spPr>
          <a:xfrm>
            <a:off x="7981950" y="4143375"/>
            <a:ext cx="114300" cy="114300"/>
          </a:xfrm>
          <a:prstGeom prst="rect">
            <a:avLst/>
          </a:prstGeom>
          <a:solidFill>
            <a:srgbClr val="756C4F"/>
          </a:solidFill>
          <a:ln w="0">
            <a:solidFill>
              <a:srgbClr val="756C4F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722A1EF-F139-42D9-A7E0-2190D45D4BB3}"/>
              </a:ext>
            </a:extLst>
          </p:cNvPr>
          <p:cNvSpPr>
            <a:spLocks noGrp="1"/>
          </p:cNvSpPr>
          <p:nvPr/>
        </p:nvSpPr>
        <p:spPr>
          <a:xfrm>
            <a:off x="8248650" y="4057650"/>
            <a:ext cx="3162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13" lnSpcReduction="20000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Ручка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6E1FD60-323D-4DCB-BF88-79F3EB20580D}"/>
              </a:ext>
            </a:extLst>
          </p:cNvPr>
          <p:cNvSpPr>
            <a:spLocks noGrp="1"/>
          </p:cNvSpPr>
          <p:nvPr/>
        </p:nvSpPr>
        <p:spPr>
          <a:xfrm>
            <a:off x="8248650" y="4381500"/>
            <a:ext cx="31623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42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Позволяет безопасно извлекать чашу, не перемещая весь прибор.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2FAF0DB-B0DA-4E92-B302-717220465E6A}"/>
              </a:ext>
            </a:extLst>
          </p:cNvPr>
          <p:cNvSpPr>
            <a:spLocks noGrp="1"/>
          </p:cNvSpPr>
          <p:nvPr/>
        </p:nvSpPr>
        <p:spPr>
          <a:xfrm>
            <a:off x="7981950" y="5286375"/>
            <a:ext cx="114300" cy="114300"/>
          </a:xfrm>
          <a:prstGeom prst="rect">
            <a:avLst/>
          </a:prstGeom>
          <a:solidFill>
            <a:srgbClr val="756C4F"/>
          </a:solidFill>
          <a:ln w="0">
            <a:solidFill>
              <a:srgbClr val="756C4F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AF6358E-1990-4895-B60A-1A5430F58F90}"/>
              </a:ext>
            </a:extLst>
          </p:cNvPr>
          <p:cNvSpPr>
            <a:spLocks noGrp="1"/>
          </p:cNvSpPr>
          <p:nvPr/>
        </p:nvSpPr>
        <p:spPr>
          <a:xfrm>
            <a:off x="8248650" y="5200650"/>
            <a:ext cx="3162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13" lnSpcReduction="20000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Корпус и верхняя часть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DF6ECF8-87CD-4FF1-91EE-41B62647BA99}"/>
              </a:ext>
            </a:extLst>
          </p:cNvPr>
          <p:cNvSpPr>
            <a:spLocks noGrp="1"/>
          </p:cNvSpPr>
          <p:nvPr/>
        </p:nvSpPr>
        <p:spPr>
          <a:xfrm>
            <a:off x="8248650" y="5524500"/>
            <a:ext cx="31623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42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Вентиляционные отверстия должны оставаться свободными.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595882" y="152400"/>
            <a:ext cx="906236" cy="51435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E2894DE-2FB3-6501-D3E2-FE1CCB39F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14399" y="952807"/>
            <a:ext cx="6381135" cy="6381135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0727A61-336D-C7BA-6DA0-46DF1119E2C3}"/>
              </a:ext>
            </a:extLst>
          </p:cNvPr>
          <p:cNvSpPr>
            <a:spLocks noGrp="1"/>
          </p:cNvSpPr>
          <p:nvPr/>
        </p:nvSpPr>
        <p:spPr>
          <a:xfrm>
            <a:off x="7260506" y="1657657"/>
            <a:ext cx="111227" cy="4400244"/>
          </a:xfrm>
          <a:prstGeom prst="rect">
            <a:avLst/>
          </a:prstGeom>
          <a:solidFill>
            <a:srgbClr val="A49A79"/>
          </a:solidFill>
          <a:ln w="0">
            <a:solidFill>
              <a:srgbClr val="A49A79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64002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FEBFF10-037E-48D5-AAF9-AEF9E1059721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523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ПАНЕЛЬ УПРАВЛЕНИЯ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D8E89B-F271-492E-9AB5-1E0CCBC994F0}"/>
              </a:ext>
            </a:extLst>
          </p:cNvPr>
          <p:cNvSpPr>
            <a:spLocks noGrp="1"/>
          </p:cNvSpPr>
          <p:nvPr/>
        </p:nvSpPr>
        <p:spPr>
          <a:xfrm>
            <a:off x="457200" y="685800"/>
            <a:ext cx="11049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Управление: выбрать, настроить, запустить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92C9E47-B1F5-4CC6-B77F-4907FE66E948}"/>
              </a:ext>
            </a:extLst>
          </p:cNvPr>
          <p:cNvSpPr>
            <a:spLocks noGrp="1"/>
          </p:cNvSpPr>
          <p:nvPr/>
        </p:nvSpPr>
        <p:spPr>
          <a:xfrm>
            <a:off x="11258550" y="628650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500" lnSpcReduction="10000"/>
          </a:bodyPr>
          <a:lstStyle/>
          <a:p>
            <a:pPr algn="r">
              <a:defRPr sz="112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21AD13A-62ED-4861-9027-B231614A6D1A}"/>
              </a:ext>
            </a:extLst>
          </p:cNvPr>
          <p:cNvSpPr>
            <a:spLocks noGrp="1"/>
          </p:cNvSpPr>
          <p:nvPr/>
        </p:nvSpPr>
        <p:spPr>
          <a:xfrm>
            <a:off x="457200" y="1485900"/>
            <a:ext cx="7239000" cy="4171950"/>
          </a:xfrm>
          <a:prstGeom prst="rect">
            <a:avLst/>
          </a:prstGeom>
          <a:solidFill>
            <a:srgbClr val="F4F0E6"/>
          </a:solidFill>
          <a:ln w="0">
            <a:solidFill>
              <a:srgbClr val="F4F0E6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1013BC-E829-49A4-846E-A52C7C915FCA}"/>
              </a:ext>
            </a:extLst>
          </p:cNvPr>
          <p:cNvSpPr>
            <a:spLocks noGrp="1"/>
          </p:cNvSpPr>
          <p:nvPr/>
        </p:nvSpPr>
        <p:spPr>
          <a:xfrm>
            <a:off x="7981950" y="1657350"/>
            <a:ext cx="457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12" lnSpcReduction="10000"/>
          </a:bodyPr>
          <a:lstStyle/>
          <a:p>
            <a:pPr algn="l">
              <a:defRPr sz="255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F145C69-A553-48D4-A9A7-2DDB70E8C39B}"/>
              </a:ext>
            </a:extLst>
          </p:cNvPr>
          <p:cNvSpPr>
            <a:spLocks noGrp="1"/>
          </p:cNvSpPr>
          <p:nvPr/>
        </p:nvSpPr>
        <p:spPr>
          <a:xfrm>
            <a:off x="8534400" y="165735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13" lnSpcReduction="20000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Включить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F769452-6F78-4E0F-B12A-3F89A728B566}"/>
              </a:ext>
            </a:extLst>
          </p:cNvPr>
          <p:cNvSpPr>
            <a:spLocks noGrp="1"/>
          </p:cNvSpPr>
          <p:nvPr/>
        </p:nvSpPr>
        <p:spPr>
          <a:xfrm>
            <a:off x="8534400" y="1981200"/>
            <a:ext cx="2762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активировать панель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AA4B905-2C42-48CE-88D4-1C59A7F3C562}"/>
              </a:ext>
            </a:extLst>
          </p:cNvPr>
          <p:cNvSpPr>
            <a:spLocks noGrp="1"/>
          </p:cNvSpPr>
          <p:nvPr/>
        </p:nvSpPr>
        <p:spPr>
          <a:xfrm>
            <a:off x="7981950" y="2590800"/>
            <a:ext cx="457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12" lnSpcReduction="10000"/>
          </a:bodyPr>
          <a:lstStyle/>
          <a:p>
            <a:pPr algn="l">
              <a:defRPr sz="255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8DC5A65-DD2F-4BF3-80D5-9F0BBD4909D6}"/>
              </a:ext>
            </a:extLst>
          </p:cNvPr>
          <p:cNvSpPr>
            <a:spLocks noGrp="1"/>
          </p:cNvSpPr>
          <p:nvPr/>
        </p:nvSpPr>
        <p:spPr>
          <a:xfrm>
            <a:off x="8534400" y="259080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13" lnSpcReduction="20000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Выбрать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F22C229-588F-4416-9F43-4E6EDA2C383B}"/>
              </a:ext>
            </a:extLst>
          </p:cNvPr>
          <p:cNvSpPr>
            <a:spLocks noGrp="1"/>
          </p:cNvSpPr>
          <p:nvPr/>
        </p:nvSpPr>
        <p:spPr>
          <a:xfrm>
            <a:off x="8534400" y="2914650"/>
            <a:ext cx="2762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программу или режим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3E7C6A6-C018-4F37-B4A6-00C8AD942ED3}"/>
              </a:ext>
            </a:extLst>
          </p:cNvPr>
          <p:cNvSpPr>
            <a:spLocks noGrp="1"/>
          </p:cNvSpPr>
          <p:nvPr/>
        </p:nvSpPr>
        <p:spPr>
          <a:xfrm>
            <a:off x="7981950" y="3524250"/>
            <a:ext cx="457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12" lnSpcReduction="10000"/>
          </a:bodyPr>
          <a:lstStyle/>
          <a:p>
            <a:pPr algn="l">
              <a:defRPr sz="255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7B30872-3940-4C8B-9BED-0ED7C7968390}"/>
              </a:ext>
            </a:extLst>
          </p:cNvPr>
          <p:cNvSpPr>
            <a:spLocks noGrp="1"/>
          </p:cNvSpPr>
          <p:nvPr/>
        </p:nvSpPr>
        <p:spPr>
          <a:xfrm>
            <a:off x="8534400" y="352425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13" lnSpcReduction="20000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Настроить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037C0AA-891F-44E6-9103-D4E2AECFD8A7}"/>
              </a:ext>
            </a:extLst>
          </p:cNvPr>
          <p:cNvSpPr>
            <a:spLocks noGrp="1"/>
          </p:cNvSpPr>
          <p:nvPr/>
        </p:nvSpPr>
        <p:spPr>
          <a:xfrm>
            <a:off x="8534400" y="3848100"/>
            <a:ext cx="2762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время и температуру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18B838A-850F-4D19-9488-ED86FD61621A}"/>
              </a:ext>
            </a:extLst>
          </p:cNvPr>
          <p:cNvSpPr>
            <a:spLocks noGrp="1"/>
          </p:cNvSpPr>
          <p:nvPr/>
        </p:nvSpPr>
        <p:spPr>
          <a:xfrm>
            <a:off x="7981950" y="4457700"/>
            <a:ext cx="457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912" lnSpcReduction="10000"/>
          </a:bodyPr>
          <a:lstStyle/>
          <a:p>
            <a:pPr algn="l">
              <a:defRPr sz="255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15E36B0-27E0-4A36-8123-FD231AD5FB48}"/>
              </a:ext>
            </a:extLst>
          </p:cNvPr>
          <p:cNvSpPr>
            <a:spLocks noGrp="1"/>
          </p:cNvSpPr>
          <p:nvPr/>
        </p:nvSpPr>
        <p:spPr>
          <a:xfrm>
            <a:off x="8534400" y="4457700"/>
            <a:ext cx="2762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913" lnSpcReduction="20000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Запустить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82DBC70-B3EA-4BDA-A798-5FD489F62ED8}"/>
              </a:ext>
            </a:extLst>
          </p:cNvPr>
          <p:cNvSpPr>
            <a:spLocks noGrp="1"/>
          </p:cNvSpPr>
          <p:nvPr/>
        </p:nvSpPr>
        <p:spPr>
          <a:xfrm>
            <a:off x="8534400" y="4781550"/>
            <a:ext cx="2762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кнопкой Старт/Стоп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33EF717-FA27-48C8-AEEC-3951DC84974C}"/>
              </a:ext>
            </a:extLst>
          </p:cNvPr>
          <p:cNvSpPr>
            <a:spLocks noGrp="1"/>
          </p:cNvSpPr>
          <p:nvPr/>
        </p:nvSpPr>
        <p:spPr>
          <a:xfrm>
            <a:off x="457200" y="5810250"/>
            <a:ext cx="11277600" cy="9525"/>
          </a:xfrm>
          <a:prstGeom prst="rect">
            <a:avLst/>
          </a:prstGeom>
          <a:solidFill>
            <a:srgbClr val="D8D1C2"/>
          </a:solidFill>
          <a:ln w="0">
            <a:solidFill>
              <a:srgbClr val="D8D1C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595882" y="152400"/>
            <a:ext cx="906236" cy="51435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6C47758-BE03-7314-4873-14EB5B3A6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08" y="1514119"/>
            <a:ext cx="7007983" cy="408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689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A76EDE-16C8-4721-B6C8-DA1C515684BF}"/>
              </a:ext>
            </a:extLst>
          </p:cNvPr>
          <p:cNvSpPr>
            <a:spLocks noGrp="1"/>
          </p:cNvSpPr>
          <p:nvPr/>
        </p:nvSpPr>
        <p:spPr>
          <a:xfrm>
            <a:off x="457200" y="285750"/>
            <a:ext cx="523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756C4F"/>
                </a:solidFill>
                <a:latin typeface="Arial"/>
                <a:ea typeface="Arial"/>
                <a:cs typeface="Arial"/>
              </a:rPr>
              <a:t>СПЕЦИАЛЬНЫЕ РЕЖИМЫ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5F33C6-8C71-4F15-BF75-06CE1C7077E6}"/>
              </a:ext>
            </a:extLst>
          </p:cNvPr>
          <p:cNvSpPr>
            <a:spLocks noGrp="1"/>
          </p:cNvSpPr>
          <p:nvPr/>
        </p:nvSpPr>
        <p:spPr>
          <a:xfrm>
            <a:off x="457200" y="685800"/>
            <a:ext cx="11049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524"/>
          </a:bodyPr>
          <a:lstStyle/>
          <a:p>
            <a:pPr algn="l">
              <a:defRPr sz="3600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1C1B18"/>
                </a:solidFill>
                <a:latin typeface="Arial"/>
                <a:ea typeface="Arial"/>
                <a:cs typeface="Arial"/>
              </a:rPr>
              <a:t>Четыре функции расширяют базовые сценарии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7B0FDE4-DC99-499E-AA78-9FDEB957E5E6}"/>
              </a:ext>
            </a:extLst>
          </p:cNvPr>
          <p:cNvSpPr>
            <a:spLocks noGrp="1"/>
          </p:cNvSpPr>
          <p:nvPr/>
        </p:nvSpPr>
        <p:spPr>
          <a:xfrm>
            <a:off x="11258550" y="628650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500" lnSpcReduction="10000"/>
          </a:bodyPr>
          <a:lstStyle/>
          <a:p>
            <a:pPr algn="r">
              <a:defRPr sz="1125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6F6A60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C5BF5A1-5A56-4748-996B-FF09CD8D2D16}"/>
              </a:ext>
            </a:extLst>
          </p:cNvPr>
          <p:cNvSpPr>
            <a:spLocks noGrp="1"/>
          </p:cNvSpPr>
          <p:nvPr/>
        </p:nvSpPr>
        <p:spPr>
          <a:xfrm>
            <a:off x="5418803" y="1490662"/>
            <a:ext cx="6773197" cy="5381625"/>
          </a:xfrm>
          <a:prstGeom prst="rect">
            <a:avLst/>
          </a:prstGeom>
          <a:solidFill>
            <a:srgbClr val="FAF8F2"/>
          </a:solidFill>
          <a:ln w="0">
            <a:solidFill>
              <a:srgbClr val="FAF8F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3376077-F3C3-4036-BBF7-D7128E68D07C}"/>
              </a:ext>
            </a:extLst>
          </p:cNvPr>
          <p:cNvSpPr>
            <a:spLocks noGrp="1"/>
          </p:cNvSpPr>
          <p:nvPr/>
        </p:nvSpPr>
        <p:spPr>
          <a:xfrm>
            <a:off x="5628660" y="1684696"/>
            <a:ext cx="514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 dirty="0">
                <a:solidFill>
                  <a:srgbClr val="756C4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71D5D0E-40B5-4B5D-8B41-668849EC4D27}"/>
              </a:ext>
            </a:extLst>
          </p:cNvPr>
          <p:cNvSpPr>
            <a:spLocks noGrp="1"/>
          </p:cNvSpPr>
          <p:nvPr/>
        </p:nvSpPr>
        <p:spPr>
          <a:xfrm>
            <a:off x="5981700" y="1664648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Микрообработка паром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E18F29-4AA2-4944-A484-5FD4AF2C1E38}"/>
              </a:ext>
            </a:extLst>
          </p:cNvPr>
          <p:cNvSpPr>
            <a:spLocks noGrp="1"/>
          </p:cNvSpPr>
          <p:nvPr/>
        </p:nvSpPr>
        <p:spPr>
          <a:xfrm>
            <a:off x="5981700" y="1971675"/>
            <a:ext cx="5715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Autofit/>
          </a:bodyPr>
          <a:lstStyle/>
          <a:p>
            <a:pPr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RU" sz="1400" dirty="0"/>
              <a:t>Благодаря </a:t>
            </a:r>
            <a:r>
              <a:rPr lang="ru-KZ" sz="1400" dirty="0"/>
              <a:t>дополнительн</a:t>
            </a:r>
            <a:r>
              <a:rPr lang="ru-RU" sz="1400" dirty="0"/>
              <a:t>ой</a:t>
            </a:r>
            <a:r>
              <a:rPr lang="ru-KZ" sz="1400" dirty="0"/>
              <a:t> обработк</a:t>
            </a:r>
            <a:r>
              <a:rPr lang="ru-RU" sz="1400" dirty="0"/>
              <a:t>е</a:t>
            </a:r>
            <a:r>
              <a:rPr lang="ru-KZ" sz="1400" dirty="0"/>
              <a:t> паром совместно с горячим воздухом</a:t>
            </a:r>
            <a:r>
              <a:rPr lang="ru-RU" sz="1400" dirty="0"/>
              <a:t>, с</a:t>
            </a:r>
            <a:r>
              <a:rPr lang="ru-KZ" sz="1400" dirty="0"/>
              <a:t>охраняет сочность внутри и помогает создать аппетитную корочку снаружи</a:t>
            </a:r>
            <a:r>
              <a:rPr lang="ru-RU" sz="1400" dirty="0"/>
              <a:t>.</a:t>
            </a:r>
            <a:endParaRPr sz="1400" b="0" i="0" dirty="0">
              <a:solidFill>
                <a:srgbClr val="6F6A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D62A0C9-7E4E-4379-BD86-A2532417DB66}"/>
              </a:ext>
            </a:extLst>
          </p:cNvPr>
          <p:cNvSpPr>
            <a:spLocks noGrp="1"/>
          </p:cNvSpPr>
          <p:nvPr/>
        </p:nvSpPr>
        <p:spPr>
          <a:xfrm>
            <a:off x="5695950" y="2718066"/>
            <a:ext cx="6000750" cy="45719"/>
          </a:xfrm>
          <a:prstGeom prst="rect">
            <a:avLst/>
          </a:prstGeom>
          <a:solidFill>
            <a:srgbClr val="D8D1C2"/>
          </a:solidFill>
          <a:ln w="0">
            <a:solidFill>
              <a:srgbClr val="D8D1C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C7B4FD8-7627-4A21-81FD-2CB33F809A72}"/>
              </a:ext>
            </a:extLst>
          </p:cNvPr>
          <p:cNvSpPr>
            <a:spLocks noGrp="1"/>
          </p:cNvSpPr>
          <p:nvPr/>
        </p:nvSpPr>
        <p:spPr>
          <a:xfrm>
            <a:off x="5628660" y="2865796"/>
            <a:ext cx="514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 dirty="0">
                <a:solidFill>
                  <a:srgbClr val="756C4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892FCFF-ABCB-4E76-AA20-F8647EDABB4B}"/>
              </a:ext>
            </a:extLst>
          </p:cNvPr>
          <p:cNvSpPr>
            <a:spLocks noGrp="1"/>
          </p:cNvSpPr>
          <p:nvPr/>
        </p:nvSpPr>
        <p:spPr>
          <a:xfrm>
            <a:off x="5981700" y="2819246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Нижний нагрев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CDBBC2E-5AF0-49DC-985A-D93C6D5C37AB}"/>
              </a:ext>
            </a:extLst>
          </p:cNvPr>
          <p:cNvSpPr>
            <a:spLocks noGrp="1"/>
          </p:cNvSpPr>
          <p:nvPr/>
        </p:nvSpPr>
        <p:spPr>
          <a:xfrm>
            <a:off x="5994606" y="3176589"/>
            <a:ext cx="5702094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Autofit/>
          </a:bodyPr>
          <a:lstStyle/>
          <a:p>
            <a:pPr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RU" sz="1400" dirty="0"/>
              <a:t>О</a:t>
            </a:r>
            <a:r>
              <a:rPr lang="ru-KZ" sz="1400" dirty="0"/>
              <a:t>беспечивает подрумянивание блюда снизу и более равномерное приготовление без необходимости постоянно переворачивать продукты</a:t>
            </a:r>
            <a:r>
              <a:rPr lang="ru-RU" sz="1400" dirty="0"/>
              <a:t>. </a:t>
            </a:r>
            <a:r>
              <a:rPr lang="ru-KZ" sz="1400" dirty="0"/>
              <a:t>Особенно полезен для пиццы, выпечки, картофеля и блюд с хрустящей основой.</a:t>
            </a:r>
            <a:endParaRPr sz="1400" b="0" i="0" dirty="0">
              <a:solidFill>
                <a:srgbClr val="6F6A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74FB34C-188A-480E-B8A7-5C5356A64C92}"/>
              </a:ext>
            </a:extLst>
          </p:cNvPr>
          <p:cNvSpPr>
            <a:spLocks noGrp="1"/>
          </p:cNvSpPr>
          <p:nvPr/>
        </p:nvSpPr>
        <p:spPr>
          <a:xfrm>
            <a:off x="5642179" y="4295776"/>
            <a:ext cx="514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 dirty="0">
                <a:solidFill>
                  <a:srgbClr val="756C4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6B76B9D-33F2-4863-99EA-7F2DEF796B53}"/>
              </a:ext>
            </a:extLst>
          </p:cNvPr>
          <p:cNvSpPr>
            <a:spLocks noGrp="1"/>
          </p:cNvSpPr>
          <p:nvPr/>
        </p:nvSpPr>
        <p:spPr>
          <a:xfrm>
            <a:off x="5994606" y="4266246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Поддержание тепла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07B75C5-65E4-43D9-9D25-E17DC6E2E531}"/>
              </a:ext>
            </a:extLst>
          </p:cNvPr>
          <p:cNvSpPr>
            <a:spLocks noGrp="1"/>
          </p:cNvSpPr>
          <p:nvPr/>
        </p:nvSpPr>
        <p:spPr>
          <a:xfrm>
            <a:off x="6006894" y="4625526"/>
            <a:ext cx="584220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Autofit/>
          </a:bodyPr>
          <a:lstStyle/>
          <a:p>
            <a:pPr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KZ" sz="1400" dirty="0"/>
              <a:t>Поддерживает оптимальную температуру готового блюда до момента подачи</a:t>
            </a:r>
            <a:r>
              <a:rPr lang="ru-RU" sz="1400" dirty="0"/>
              <a:t>.</a:t>
            </a:r>
          </a:p>
          <a:p>
            <a:pPr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sz="1400" b="0" i="0" dirty="0">
                <a:solidFill>
                  <a:srgbClr val="6F6A60"/>
                </a:solidFill>
                <a:latin typeface="Arial"/>
                <a:ea typeface="Arial"/>
                <a:cs typeface="Arial"/>
              </a:rPr>
              <a:t>Фиксированный режим: 80°C / 60 мин.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5FFAE0E-06E8-4A6E-9E61-8AD7E66E9952}"/>
              </a:ext>
            </a:extLst>
          </p:cNvPr>
          <p:cNvSpPr>
            <a:spLocks noGrp="1"/>
          </p:cNvSpPr>
          <p:nvPr/>
        </p:nvSpPr>
        <p:spPr>
          <a:xfrm>
            <a:off x="5642179" y="5679164"/>
            <a:ext cx="514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00" b="1" i="0">
                <a:solidFill>
                  <a:srgbClr val="756C4F"/>
                </a:solidFill>
                <a:latin typeface="Arial"/>
                <a:ea typeface="Arial"/>
                <a:cs typeface="Arial"/>
              </a:defRPr>
            </a:pPr>
            <a:r>
              <a:rPr sz="1200" b="1" i="0" dirty="0">
                <a:solidFill>
                  <a:srgbClr val="756C4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EF6A5C0-C858-4159-B164-FF74793EED24}"/>
              </a:ext>
            </a:extLst>
          </p:cNvPr>
          <p:cNvSpPr>
            <a:spLocks noGrp="1"/>
          </p:cNvSpPr>
          <p:nvPr/>
        </p:nvSpPr>
        <p:spPr>
          <a:xfrm>
            <a:off x="6006894" y="5624513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l">
              <a:defRPr sz="1725" b="1" i="0">
                <a:solidFill>
                  <a:srgbClr val="1C1B18"/>
                </a:solidFill>
                <a:latin typeface="Arial"/>
                <a:ea typeface="Arial"/>
                <a:cs typeface="Arial"/>
              </a:defRPr>
            </a:pPr>
            <a:r>
              <a:rPr sz="1725" b="1" i="0" dirty="0">
                <a:solidFill>
                  <a:srgbClr val="1C1B18"/>
                </a:solidFill>
                <a:latin typeface="Arial"/>
                <a:ea typeface="Arial"/>
                <a:cs typeface="Arial"/>
              </a:rPr>
              <a:t>Напоминание «Перемешать»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11E9772-229E-47FD-8D3B-DFDDAEE79C59}"/>
              </a:ext>
            </a:extLst>
          </p:cNvPr>
          <p:cNvSpPr>
            <a:spLocks noGrp="1"/>
          </p:cNvSpPr>
          <p:nvPr/>
        </p:nvSpPr>
        <p:spPr>
          <a:xfrm>
            <a:off x="6064044" y="5981700"/>
            <a:ext cx="5632656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Autofit/>
          </a:bodyPr>
          <a:lstStyle/>
          <a:p>
            <a:pPr>
              <a:defRPr sz="1350" b="0" i="0">
                <a:solidFill>
                  <a:srgbClr val="6F6A60"/>
                </a:solidFill>
                <a:latin typeface="Arial"/>
                <a:ea typeface="Arial"/>
                <a:cs typeface="Arial"/>
              </a:defRPr>
            </a:pPr>
            <a:r>
              <a:rPr lang="ru-KZ" sz="1400" dirty="0"/>
              <a:t>Подсказывает, когда нужно перемешать или перевернуть продукты для равномерного приготовления и аппетитной корочки</a:t>
            </a:r>
            <a:r>
              <a:rPr lang="ru-RU" sz="1400" dirty="0"/>
              <a:t>.</a:t>
            </a:r>
            <a:endParaRPr sz="1400" b="0" i="0" dirty="0">
              <a:solidFill>
                <a:srgbClr val="6F6A6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595882" y="152400"/>
            <a:ext cx="906236" cy="51435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6DE0515-D396-7725-F8EA-6E6AB6A94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90662"/>
            <a:ext cx="5418803" cy="5418803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1528ACC-A3C8-8A40-EEA9-151A17AD6F23}"/>
              </a:ext>
            </a:extLst>
          </p:cNvPr>
          <p:cNvSpPr>
            <a:spLocks noGrp="1"/>
          </p:cNvSpPr>
          <p:nvPr/>
        </p:nvSpPr>
        <p:spPr>
          <a:xfrm>
            <a:off x="5695950" y="4140179"/>
            <a:ext cx="6000750" cy="45719"/>
          </a:xfrm>
          <a:prstGeom prst="rect">
            <a:avLst/>
          </a:prstGeom>
          <a:solidFill>
            <a:srgbClr val="D8D1C2"/>
          </a:solidFill>
          <a:ln w="0">
            <a:solidFill>
              <a:srgbClr val="D8D1C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8FC187AC-B3EE-80E8-0104-36E29DB797F0}"/>
              </a:ext>
            </a:extLst>
          </p:cNvPr>
          <p:cNvSpPr>
            <a:spLocks noGrp="1"/>
          </p:cNvSpPr>
          <p:nvPr/>
        </p:nvSpPr>
        <p:spPr>
          <a:xfrm>
            <a:off x="5695950" y="5428537"/>
            <a:ext cx="6000750" cy="45719"/>
          </a:xfrm>
          <a:prstGeom prst="rect">
            <a:avLst/>
          </a:prstGeom>
          <a:solidFill>
            <a:srgbClr val="D8D1C2"/>
          </a:solidFill>
          <a:ln w="0">
            <a:solidFill>
              <a:srgbClr val="D8D1C2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36661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19FE236-1B06-460B-900A-ED201DCFB359}"/>
              </a:ext>
            </a:extLst>
          </p:cNvPr>
          <p:cNvSpPr>
            <a:spLocks noGrp="1"/>
          </p:cNvSpPr>
          <p:nvPr/>
        </p:nvSpPr>
        <p:spPr>
          <a:xfrm>
            <a:off x="304800" y="1920240"/>
            <a:ext cx="11277600" cy="355092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4"/>
          <a:srcRect t="6953" b="6953"/>
          <a:stretch>
            <a:fillRect/>
          </a:stretch>
        </p:blipFill>
        <p:spPr>
          <a:xfrm>
            <a:off x="457200" y="2080260"/>
            <a:ext cx="2575560" cy="147828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9281982-3DF7-48E9-B2FE-5006376028E8}"/>
              </a:ext>
            </a:extLst>
          </p:cNvPr>
          <p:cNvSpPr>
            <a:spLocks noGrp="1"/>
          </p:cNvSpPr>
          <p:nvPr/>
        </p:nvSpPr>
        <p:spPr>
          <a:xfrm>
            <a:off x="457200" y="2080260"/>
            <a:ext cx="2575560" cy="1478280"/>
          </a:xfrm>
          <a:prstGeom prst="rect">
            <a:avLst/>
          </a:prstGeom>
          <a:solidFill>
            <a:srgbClr val="19140D">
              <a:alpha val="62745"/>
            </a:srgbClr>
          </a:solidFill>
          <a:ln w="0">
            <a:solidFill>
              <a:srgbClr val="19140D">
                <a:alpha val="62745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082E879-E785-40C3-B5A1-FF67508E9C3E}"/>
              </a:ext>
            </a:extLst>
          </p:cNvPr>
          <p:cNvSpPr>
            <a:spLocks noGrp="1"/>
          </p:cNvSpPr>
          <p:nvPr/>
        </p:nvSpPr>
        <p:spPr>
          <a:xfrm>
            <a:off x="457200" y="2080260"/>
            <a:ext cx="2575560" cy="38100"/>
          </a:xfrm>
          <a:prstGeom prst="rect">
            <a:avLst/>
          </a:prstGeom>
          <a:solidFill>
            <a:srgbClr val="C2A56A"/>
          </a:solidFill>
          <a:ln w="0">
            <a:solidFill>
              <a:srgbClr val="C2A56A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FAE6DC-1704-4958-9CC0-C6615747199E}"/>
              </a:ext>
            </a:extLst>
          </p:cNvPr>
          <p:cNvSpPr>
            <a:spLocks noGrp="1"/>
          </p:cNvSpPr>
          <p:nvPr/>
        </p:nvSpPr>
        <p:spPr>
          <a:xfrm>
            <a:off x="670560" y="2232660"/>
            <a:ext cx="419100" cy="1981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 lnSpcReduction="20000"/>
          </a:bodyPr>
          <a:lstStyle/>
          <a:p>
            <a:pPr algn="l">
              <a:defRPr sz="1275" b="1">
                <a:solidFill>
                  <a:srgbClr val="E4D2A3"/>
                </a:solidFill>
                <a:latin typeface="Arial"/>
                <a:ea typeface="Arial"/>
                <a:cs typeface="Arial"/>
              </a:defRPr>
            </a:pPr>
            <a:r>
              <a:rPr sz="1020" b="1">
                <a:solidFill>
                  <a:srgbClr val="E4D2A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DC94B5B-8BD8-4483-9FD5-3882E86F149C}"/>
              </a:ext>
            </a:extLst>
          </p:cNvPr>
          <p:cNvSpPr>
            <a:spLocks noGrp="1"/>
          </p:cNvSpPr>
          <p:nvPr/>
        </p:nvSpPr>
        <p:spPr>
          <a:xfrm>
            <a:off x="670560" y="2598420"/>
            <a:ext cx="2179320" cy="4267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Картофель фри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6FA8474-25B7-4B10-BDF2-9477855159DB}"/>
              </a:ext>
            </a:extLst>
          </p:cNvPr>
          <p:cNvSpPr>
            <a:spLocks noGrp="1"/>
          </p:cNvSpPr>
          <p:nvPr/>
        </p:nvSpPr>
        <p:spPr>
          <a:xfrm>
            <a:off x="670560" y="3208020"/>
            <a:ext cx="217932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702" lnSpcReduction="20000"/>
          </a:bodyPr>
          <a:lstStyle/>
          <a:p>
            <a:pPr algn="l">
              <a:defRPr sz="1425" b="0">
                <a:solidFill>
                  <a:srgbClr val="F1EDE4"/>
                </a:solidFill>
                <a:latin typeface="Arial"/>
                <a:ea typeface="Arial"/>
                <a:cs typeface="Arial"/>
              </a:defRPr>
            </a:pPr>
            <a:r>
              <a:rPr sz="1140">
                <a:solidFill>
                  <a:srgbClr val="F1EDE4"/>
                </a:solidFill>
                <a:latin typeface="Arial"/>
                <a:ea typeface="Arial"/>
                <a:cs typeface="Arial"/>
              </a:rPr>
              <a:t>200°C · 20 мин</a:t>
            </a: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5"/>
          <a:srcRect t="6953" b="6953"/>
          <a:stretch>
            <a:fillRect/>
          </a:stretch>
        </p:blipFill>
        <p:spPr>
          <a:xfrm>
            <a:off x="3276600" y="2080260"/>
            <a:ext cx="2575560" cy="147828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946756D-8FF3-4F8C-A653-1FAB45F77BAC}"/>
              </a:ext>
            </a:extLst>
          </p:cNvPr>
          <p:cNvSpPr>
            <a:spLocks noGrp="1"/>
          </p:cNvSpPr>
          <p:nvPr/>
        </p:nvSpPr>
        <p:spPr>
          <a:xfrm>
            <a:off x="3276600" y="2080260"/>
            <a:ext cx="2575560" cy="1478280"/>
          </a:xfrm>
          <a:prstGeom prst="rect">
            <a:avLst/>
          </a:prstGeom>
          <a:solidFill>
            <a:srgbClr val="19140D">
              <a:alpha val="62745"/>
            </a:srgbClr>
          </a:solidFill>
          <a:ln w="0">
            <a:solidFill>
              <a:srgbClr val="19140D">
                <a:alpha val="62745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6C5166F-4697-462C-9C19-0A15D0FF0760}"/>
              </a:ext>
            </a:extLst>
          </p:cNvPr>
          <p:cNvSpPr>
            <a:spLocks noGrp="1"/>
          </p:cNvSpPr>
          <p:nvPr/>
        </p:nvSpPr>
        <p:spPr>
          <a:xfrm>
            <a:off x="3276600" y="2080260"/>
            <a:ext cx="2575560" cy="38100"/>
          </a:xfrm>
          <a:prstGeom prst="rect">
            <a:avLst/>
          </a:prstGeom>
          <a:solidFill>
            <a:srgbClr val="C2A56A"/>
          </a:solidFill>
          <a:ln w="0">
            <a:solidFill>
              <a:srgbClr val="C2A56A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C950332-62DD-49AF-89DB-1CE8D77CFFF3}"/>
              </a:ext>
            </a:extLst>
          </p:cNvPr>
          <p:cNvSpPr>
            <a:spLocks noGrp="1"/>
          </p:cNvSpPr>
          <p:nvPr/>
        </p:nvSpPr>
        <p:spPr>
          <a:xfrm>
            <a:off x="3489960" y="2232660"/>
            <a:ext cx="419100" cy="1981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 lnSpcReduction="20000"/>
          </a:bodyPr>
          <a:lstStyle/>
          <a:p>
            <a:pPr algn="l">
              <a:defRPr sz="1275" b="1">
                <a:solidFill>
                  <a:srgbClr val="E4D2A3"/>
                </a:solidFill>
                <a:latin typeface="Arial"/>
                <a:ea typeface="Arial"/>
                <a:cs typeface="Arial"/>
              </a:defRPr>
            </a:pPr>
            <a:r>
              <a:rPr sz="1020" b="1">
                <a:solidFill>
                  <a:srgbClr val="E4D2A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53E4BFF-BCB7-4EFF-A565-EA51AFCC74F4}"/>
              </a:ext>
            </a:extLst>
          </p:cNvPr>
          <p:cNvSpPr>
            <a:spLocks noGrp="1"/>
          </p:cNvSpPr>
          <p:nvPr/>
        </p:nvSpPr>
        <p:spPr>
          <a:xfrm>
            <a:off x="3489960" y="2598420"/>
            <a:ext cx="2179320" cy="4267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Стейк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894A928-EA00-428A-A772-C2470E935887}"/>
              </a:ext>
            </a:extLst>
          </p:cNvPr>
          <p:cNvSpPr>
            <a:spLocks noGrp="1"/>
          </p:cNvSpPr>
          <p:nvPr/>
        </p:nvSpPr>
        <p:spPr>
          <a:xfrm>
            <a:off x="3489960" y="3208020"/>
            <a:ext cx="217932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702" lnSpcReduction="20000"/>
          </a:bodyPr>
          <a:lstStyle/>
          <a:p>
            <a:pPr algn="l">
              <a:defRPr sz="1425" b="0">
                <a:solidFill>
                  <a:srgbClr val="F1EDE4"/>
                </a:solidFill>
                <a:latin typeface="Arial"/>
                <a:ea typeface="Arial"/>
                <a:cs typeface="Arial"/>
              </a:defRPr>
            </a:pPr>
            <a:r>
              <a:rPr sz="1140">
                <a:solidFill>
                  <a:srgbClr val="F1EDE4"/>
                </a:solidFill>
                <a:latin typeface="Arial"/>
                <a:ea typeface="Arial"/>
                <a:cs typeface="Arial"/>
              </a:rPr>
              <a:t>200°C · 13 мин</a:t>
            </a: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6"/>
          <a:srcRect t="6953" b="6953"/>
          <a:stretch>
            <a:fillRect/>
          </a:stretch>
        </p:blipFill>
        <p:spPr>
          <a:xfrm>
            <a:off x="6096000" y="2080260"/>
            <a:ext cx="2575560" cy="147828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83AAFDD-FAB8-404A-81C1-F8C1726A9A06}"/>
              </a:ext>
            </a:extLst>
          </p:cNvPr>
          <p:cNvSpPr>
            <a:spLocks noGrp="1"/>
          </p:cNvSpPr>
          <p:nvPr/>
        </p:nvSpPr>
        <p:spPr>
          <a:xfrm>
            <a:off x="6096000" y="2080260"/>
            <a:ext cx="2575560" cy="1478280"/>
          </a:xfrm>
          <a:prstGeom prst="rect">
            <a:avLst/>
          </a:prstGeom>
          <a:solidFill>
            <a:srgbClr val="19140D">
              <a:alpha val="62745"/>
            </a:srgbClr>
          </a:solidFill>
          <a:ln w="0">
            <a:solidFill>
              <a:srgbClr val="19140D">
                <a:alpha val="62745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12E1095-9C1D-4861-9290-78920F87EC7A}"/>
              </a:ext>
            </a:extLst>
          </p:cNvPr>
          <p:cNvSpPr>
            <a:spLocks noGrp="1"/>
          </p:cNvSpPr>
          <p:nvPr/>
        </p:nvSpPr>
        <p:spPr>
          <a:xfrm>
            <a:off x="6096000" y="2080260"/>
            <a:ext cx="2575560" cy="38100"/>
          </a:xfrm>
          <a:prstGeom prst="rect">
            <a:avLst/>
          </a:prstGeom>
          <a:solidFill>
            <a:srgbClr val="C2A56A"/>
          </a:solidFill>
          <a:ln w="0">
            <a:solidFill>
              <a:srgbClr val="C2A56A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6D90B99-671D-40D8-9D0A-9A0D5A8F3C9A}"/>
              </a:ext>
            </a:extLst>
          </p:cNvPr>
          <p:cNvSpPr>
            <a:spLocks noGrp="1"/>
          </p:cNvSpPr>
          <p:nvPr/>
        </p:nvSpPr>
        <p:spPr>
          <a:xfrm>
            <a:off x="6309360" y="2232660"/>
            <a:ext cx="419100" cy="1981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 lnSpcReduction="20000"/>
          </a:bodyPr>
          <a:lstStyle/>
          <a:p>
            <a:pPr algn="l">
              <a:defRPr sz="1275" b="1">
                <a:solidFill>
                  <a:srgbClr val="E4D2A3"/>
                </a:solidFill>
                <a:latin typeface="Arial"/>
                <a:ea typeface="Arial"/>
                <a:cs typeface="Arial"/>
              </a:defRPr>
            </a:pPr>
            <a:r>
              <a:rPr sz="1020" b="1">
                <a:solidFill>
                  <a:srgbClr val="E4D2A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5F18FE1-5AC1-4BCF-8D1B-D46FCFFE3752}"/>
              </a:ext>
            </a:extLst>
          </p:cNvPr>
          <p:cNvSpPr>
            <a:spLocks noGrp="1"/>
          </p:cNvSpPr>
          <p:nvPr/>
        </p:nvSpPr>
        <p:spPr>
          <a:xfrm>
            <a:off x="6309360" y="2598420"/>
            <a:ext cx="2179320" cy="4267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Куриные крылья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DE9CEBE-EC1F-419A-A5CF-8D679F210FF0}"/>
              </a:ext>
            </a:extLst>
          </p:cNvPr>
          <p:cNvSpPr>
            <a:spLocks noGrp="1"/>
          </p:cNvSpPr>
          <p:nvPr/>
        </p:nvSpPr>
        <p:spPr>
          <a:xfrm>
            <a:off x="6309360" y="3208020"/>
            <a:ext cx="217932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702" lnSpcReduction="20000"/>
          </a:bodyPr>
          <a:lstStyle/>
          <a:p>
            <a:pPr algn="l">
              <a:defRPr sz="1425" b="0">
                <a:solidFill>
                  <a:srgbClr val="F1EDE4"/>
                </a:solidFill>
                <a:latin typeface="Arial"/>
                <a:ea typeface="Arial"/>
                <a:cs typeface="Arial"/>
              </a:defRPr>
            </a:pPr>
            <a:r>
              <a:rPr sz="1140">
                <a:solidFill>
                  <a:srgbClr val="F1EDE4"/>
                </a:solidFill>
                <a:latin typeface="Arial"/>
                <a:ea typeface="Arial"/>
                <a:cs typeface="Arial"/>
              </a:rPr>
              <a:t>200°C · 15 мин</a:t>
            </a:r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>
          <a:blip r:embed="rId7"/>
          <a:srcRect t="6953" b="6953"/>
          <a:stretch>
            <a:fillRect/>
          </a:stretch>
        </p:blipFill>
        <p:spPr>
          <a:xfrm>
            <a:off x="8915400" y="2080260"/>
            <a:ext cx="2575560" cy="147828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0EC560C-E18A-4732-86C0-5B3E7356F40A}"/>
              </a:ext>
            </a:extLst>
          </p:cNvPr>
          <p:cNvSpPr>
            <a:spLocks noGrp="1"/>
          </p:cNvSpPr>
          <p:nvPr/>
        </p:nvSpPr>
        <p:spPr>
          <a:xfrm>
            <a:off x="8915400" y="2080260"/>
            <a:ext cx="2575560" cy="1478280"/>
          </a:xfrm>
          <a:prstGeom prst="rect">
            <a:avLst/>
          </a:prstGeom>
          <a:solidFill>
            <a:srgbClr val="19140D">
              <a:alpha val="62745"/>
            </a:srgbClr>
          </a:solidFill>
          <a:ln w="0">
            <a:solidFill>
              <a:srgbClr val="19140D">
                <a:alpha val="62745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C9DC12A-F5E6-4344-A555-8015B4A53457}"/>
              </a:ext>
            </a:extLst>
          </p:cNvPr>
          <p:cNvSpPr>
            <a:spLocks noGrp="1"/>
          </p:cNvSpPr>
          <p:nvPr/>
        </p:nvSpPr>
        <p:spPr>
          <a:xfrm>
            <a:off x="8915400" y="2080260"/>
            <a:ext cx="2575560" cy="38100"/>
          </a:xfrm>
          <a:prstGeom prst="rect">
            <a:avLst/>
          </a:prstGeom>
          <a:solidFill>
            <a:srgbClr val="C2A56A"/>
          </a:solidFill>
          <a:ln w="0">
            <a:solidFill>
              <a:srgbClr val="C2A56A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C46B4E3-0E6F-472D-A27B-85B88C6B50D5}"/>
              </a:ext>
            </a:extLst>
          </p:cNvPr>
          <p:cNvSpPr>
            <a:spLocks noGrp="1"/>
          </p:cNvSpPr>
          <p:nvPr/>
        </p:nvSpPr>
        <p:spPr>
          <a:xfrm>
            <a:off x="9128760" y="2232660"/>
            <a:ext cx="419100" cy="1981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 lnSpcReduction="20000"/>
          </a:bodyPr>
          <a:lstStyle/>
          <a:p>
            <a:pPr algn="l">
              <a:defRPr sz="1275" b="1">
                <a:solidFill>
                  <a:srgbClr val="E4D2A3"/>
                </a:solidFill>
                <a:latin typeface="Arial"/>
                <a:ea typeface="Arial"/>
                <a:cs typeface="Arial"/>
              </a:defRPr>
            </a:pPr>
            <a:r>
              <a:rPr sz="1020" b="1">
                <a:solidFill>
                  <a:srgbClr val="E4D2A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2292D1A-615E-482B-8E31-B5749F1D50FF}"/>
              </a:ext>
            </a:extLst>
          </p:cNvPr>
          <p:cNvSpPr>
            <a:spLocks noGrp="1"/>
          </p:cNvSpPr>
          <p:nvPr/>
        </p:nvSpPr>
        <p:spPr>
          <a:xfrm>
            <a:off x="9128760" y="2598420"/>
            <a:ext cx="2179320" cy="4267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Куриные ножки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C8D6D65-5AF2-4216-8CF2-6533F47AF6FA}"/>
              </a:ext>
            </a:extLst>
          </p:cNvPr>
          <p:cNvSpPr>
            <a:spLocks noGrp="1"/>
          </p:cNvSpPr>
          <p:nvPr/>
        </p:nvSpPr>
        <p:spPr>
          <a:xfrm>
            <a:off x="9128760" y="3208020"/>
            <a:ext cx="217932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702" lnSpcReduction="20000"/>
          </a:bodyPr>
          <a:lstStyle/>
          <a:p>
            <a:pPr algn="l">
              <a:defRPr sz="1425" b="0">
                <a:solidFill>
                  <a:srgbClr val="F1EDE4"/>
                </a:solidFill>
                <a:latin typeface="Arial"/>
                <a:ea typeface="Arial"/>
                <a:cs typeface="Arial"/>
              </a:defRPr>
            </a:pPr>
            <a:r>
              <a:rPr sz="1140">
                <a:solidFill>
                  <a:srgbClr val="F1EDE4"/>
                </a:solidFill>
                <a:latin typeface="Arial"/>
                <a:ea typeface="Arial"/>
                <a:cs typeface="Arial"/>
              </a:rPr>
              <a:t>200°C · 20 мин</a:t>
            </a:r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8"/>
          <a:srcRect t="6953" b="6953"/>
          <a:stretch>
            <a:fillRect/>
          </a:stretch>
        </p:blipFill>
        <p:spPr>
          <a:xfrm>
            <a:off x="457200" y="3863340"/>
            <a:ext cx="2575560" cy="14782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943D0FB-BCED-4164-97C8-DCD4700F5554}"/>
              </a:ext>
            </a:extLst>
          </p:cNvPr>
          <p:cNvSpPr>
            <a:spLocks noGrp="1"/>
          </p:cNvSpPr>
          <p:nvPr/>
        </p:nvSpPr>
        <p:spPr>
          <a:xfrm>
            <a:off x="457200" y="3863340"/>
            <a:ext cx="2575560" cy="1478280"/>
          </a:xfrm>
          <a:prstGeom prst="rect">
            <a:avLst/>
          </a:prstGeom>
          <a:solidFill>
            <a:srgbClr val="19140D">
              <a:alpha val="62745"/>
            </a:srgbClr>
          </a:solidFill>
          <a:ln w="0">
            <a:solidFill>
              <a:srgbClr val="19140D">
                <a:alpha val="62745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9BD9561-57AB-44A6-A694-FF505709B8F2}"/>
              </a:ext>
            </a:extLst>
          </p:cNvPr>
          <p:cNvSpPr>
            <a:spLocks noGrp="1"/>
          </p:cNvSpPr>
          <p:nvPr/>
        </p:nvSpPr>
        <p:spPr>
          <a:xfrm>
            <a:off x="457200" y="3863340"/>
            <a:ext cx="2575560" cy="38100"/>
          </a:xfrm>
          <a:prstGeom prst="rect">
            <a:avLst/>
          </a:prstGeom>
          <a:solidFill>
            <a:srgbClr val="C2A56A"/>
          </a:solidFill>
          <a:ln w="0">
            <a:solidFill>
              <a:srgbClr val="C2A56A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8B6F5B6-8B09-4C12-BC52-6B319FED71C7}"/>
              </a:ext>
            </a:extLst>
          </p:cNvPr>
          <p:cNvSpPr>
            <a:spLocks noGrp="1"/>
          </p:cNvSpPr>
          <p:nvPr/>
        </p:nvSpPr>
        <p:spPr>
          <a:xfrm>
            <a:off x="670560" y="4015740"/>
            <a:ext cx="419100" cy="1981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 lnSpcReduction="20000"/>
          </a:bodyPr>
          <a:lstStyle/>
          <a:p>
            <a:pPr algn="l">
              <a:defRPr sz="1275" b="1">
                <a:solidFill>
                  <a:srgbClr val="E4D2A3"/>
                </a:solidFill>
                <a:latin typeface="Arial"/>
                <a:ea typeface="Arial"/>
                <a:cs typeface="Arial"/>
              </a:defRPr>
            </a:pPr>
            <a:r>
              <a:rPr sz="1020" b="1">
                <a:solidFill>
                  <a:srgbClr val="E4D2A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F8E3B66-DC32-4332-8109-56F8D89F04B6}"/>
              </a:ext>
            </a:extLst>
          </p:cNvPr>
          <p:cNvSpPr>
            <a:spLocks noGrp="1"/>
          </p:cNvSpPr>
          <p:nvPr/>
        </p:nvSpPr>
        <p:spPr>
          <a:xfrm>
            <a:off x="670560" y="4381500"/>
            <a:ext cx="2179320" cy="4267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Рыба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57563BD-F145-4D13-B753-DD412B080A27}"/>
              </a:ext>
            </a:extLst>
          </p:cNvPr>
          <p:cNvSpPr>
            <a:spLocks noGrp="1"/>
          </p:cNvSpPr>
          <p:nvPr/>
        </p:nvSpPr>
        <p:spPr>
          <a:xfrm>
            <a:off x="670560" y="4991100"/>
            <a:ext cx="217932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702" lnSpcReduction="20000"/>
          </a:bodyPr>
          <a:lstStyle/>
          <a:p>
            <a:pPr algn="l">
              <a:defRPr sz="1425" b="0">
                <a:solidFill>
                  <a:srgbClr val="F1EDE4"/>
                </a:solidFill>
                <a:latin typeface="Arial"/>
                <a:ea typeface="Arial"/>
                <a:cs typeface="Arial"/>
              </a:defRPr>
            </a:pPr>
            <a:r>
              <a:rPr sz="1140">
                <a:solidFill>
                  <a:srgbClr val="F1EDE4"/>
                </a:solidFill>
                <a:latin typeface="Arial"/>
                <a:ea typeface="Arial"/>
                <a:cs typeface="Arial"/>
              </a:rPr>
              <a:t>180°C · 20 мин</a:t>
            </a:r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>
          <a:blip r:embed="rId9"/>
          <a:srcRect t="6953" b="6953"/>
          <a:stretch>
            <a:fillRect/>
          </a:stretch>
        </p:blipFill>
        <p:spPr>
          <a:xfrm>
            <a:off x="3276600" y="3863340"/>
            <a:ext cx="2575560" cy="147828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DC679E03-0B70-4926-9D55-2A0920896849}"/>
              </a:ext>
            </a:extLst>
          </p:cNvPr>
          <p:cNvSpPr>
            <a:spLocks noGrp="1"/>
          </p:cNvSpPr>
          <p:nvPr/>
        </p:nvSpPr>
        <p:spPr>
          <a:xfrm>
            <a:off x="3276600" y="3863340"/>
            <a:ext cx="2575560" cy="1478280"/>
          </a:xfrm>
          <a:prstGeom prst="rect">
            <a:avLst/>
          </a:prstGeom>
          <a:solidFill>
            <a:srgbClr val="19140D">
              <a:alpha val="62745"/>
            </a:srgbClr>
          </a:solidFill>
          <a:ln w="0">
            <a:solidFill>
              <a:srgbClr val="19140D">
                <a:alpha val="62745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5D3AB64-2663-4713-B067-5164304811F1}"/>
              </a:ext>
            </a:extLst>
          </p:cNvPr>
          <p:cNvSpPr>
            <a:spLocks noGrp="1"/>
          </p:cNvSpPr>
          <p:nvPr/>
        </p:nvSpPr>
        <p:spPr>
          <a:xfrm>
            <a:off x="3276600" y="3863340"/>
            <a:ext cx="2575560" cy="38100"/>
          </a:xfrm>
          <a:prstGeom prst="rect">
            <a:avLst/>
          </a:prstGeom>
          <a:solidFill>
            <a:srgbClr val="C2A56A"/>
          </a:solidFill>
          <a:ln w="0">
            <a:solidFill>
              <a:srgbClr val="C2A56A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7B179405-3783-4450-82BA-2865B55BD3AF}"/>
              </a:ext>
            </a:extLst>
          </p:cNvPr>
          <p:cNvSpPr>
            <a:spLocks noGrp="1"/>
          </p:cNvSpPr>
          <p:nvPr/>
        </p:nvSpPr>
        <p:spPr>
          <a:xfrm>
            <a:off x="3489960" y="4015740"/>
            <a:ext cx="419100" cy="1981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 lnSpcReduction="20000"/>
          </a:bodyPr>
          <a:lstStyle/>
          <a:p>
            <a:pPr algn="l">
              <a:defRPr sz="1275" b="1">
                <a:solidFill>
                  <a:srgbClr val="E4D2A3"/>
                </a:solidFill>
                <a:latin typeface="Arial"/>
                <a:ea typeface="Arial"/>
                <a:cs typeface="Arial"/>
              </a:defRPr>
            </a:pPr>
            <a:r>
              <a:rPr sz="1020" b="1">
                <a:solidFill>
                  <a:srgbClr val="E4D2A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CE71B702-6B37-4AD2-83DF-DE2F3360A281}"/>
              </a:ext>
            </a:extLst>
          </p:cNvPr>
          <p:cNvSpPr>
            <a:spLocks noGrp="1"/>
          </p:cNvSpPr>
          <p:nvPr/>
        </p:nvSpPr>
        <p:spPr>
          <a:xfrm>
            <a:off x="3489960" y="4381500"/>
            <a:ext cx="2179320" cy="4267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Пицца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02E609D-3886-4093-89EE-01783C225DC7}"/>
              </a:ext>
            </a:extLst>
          </p:cNvPr>
          <p:cNvSpPr>
            <a:spLocks noGrp="1"/>
          </p:cNvSpPr>
          <p:nvPr/>
        </p:nvSpPr>
        <p:spPr>
          <a:xfrm>
            <a:off x="3489960" y="4991100"/>
            <a:ext cx="217932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702" lnSpcReduction="20000"/>
          </a:bodyPr>
          <a:lstStyle/>
          <a:p>
            <a:pPr algn="l">
              <a:defRPr sz="1425" b="0">
                <a:solidFill>
                  <a:srgbClr val="F1EDE4"/>
                </a:solidFill>
                <a:latin typeface="Arial"/>
                <a:ea typeface="Arial"/>
                <a:cs typeface="Arial"/>
              </a:defRPr>
            </a:pPr>
            <a:r>
              <a:rPr sz="1140">
                <a:solidFill>
                  <a:srgbClr val="F1EDE4"/>
                </a:solidFill>
                <a:latin typeface="Arial"/>
                <a:ea typeface="Arial"/>
                <a:cs typeface="Arial"/>
              </a:rPr>
              <a:t>230°C · 8 мин</a:t>
            </a:r>
          </a:p>
        </p:txBody>
      </p:sp>
      <p:pic>
        <p:nvPicPr>
          <p:cNvPr id="89" name="Рисунок 88"/>
          <p:cNvPicPr>
            <a:picLocks noChangeAspect="1"/>
          </p:cNvPicPr>
          <p:nvPr/>
        </p:nvPicPr>
        <p:blipFill>
          <a:blip r:embed="rId10"/>
          <a:srcRect t="6953" b="6953"/>
          <a:stretch>
            <a:fillRect/>
          </a:stretch>
        </p:blipFill>
        <p:spPr>
          <a:xfrm>
            <a:off x="6096000" y="3863340"/>
            <a:ext cx="2575560" cy="1478280"/>
          </a:xfrm>
          <a:prstGeom prst="rect">
            <a:avLst/>
          </a:prstGeom>
        </p:spPr>
      </p:pic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567EF84-CCDB-4FB1-8B77-0002B2AF8502}"/>
              </a:ext>
            </a:extLst>
          </p:cNvPr>
          <p:cNvSpPr>
            <a:spLocks noGrp="1"/>
          </p:cNvSpPr>
          <p:nvPr/>
        </p:nvSpPr>
        <p:spPr>
          <a:xfrm>
            <a:off x="6096000" y="3863340"/>
            <a:ext cx="2575560" cy="1478280"/>
          </a:xfrm>
          <a:prstGeom prst="rect">
            <a:avLst/>
          </a:prstGeom>
          <a:solidFill>
            <a:srgbClr val="19140D">
              <a:alpha val="62745"/>
            </a:srgbClr>
          </a:solidFill>
          <a:ln w="0">
            <a:solidFill>
              <a:srgbClr val="19140D">
                <a:alpha val="62745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735E2FA7-CFB2-4720-A418-3A042156A37C}"/>
              </a:ext>
            </a:extLst>
          </p:cNvPr>
          <p:cNvSpPr>
            <a:spLocks noGrp="1"/>
          </p:cNvSpPr>
          <p:nvPr/>
        </p:nvSpPr>
        <p:spPr>
          <a:xfrm>
            <a:off x="6096000" y="3863340"/>
            <a:ext cx="2575560" cy="38100"/>
          </a:xfrm>
          <a:prstGeom prst="rect">
            <a:avLst/>
          </a:prstGeom>
          <a:solidFill>
            <a:srgbClr val="C2A56A"/>
          </a:solidFill>
          <a:ln w="0">
            <a:solidFill>
              <a:srgbClr val="C2A56A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9E234B3-DF1D-4446-8E16-ED5658617615}"/>
              </a:ext>
            </a:extLst>
          </p:cNvPr>
          <p:cNvSpPr>
            <a:spLocks noGrp="1"/>
          </p:cNvSpPr>
          <p:nvPr/>
        </p:nvSpPr>
        <p:spPr>
          <a:xfrm>
            <a:off x="6309360" y="4015740"/>
            <a:ext cx="419100" cy="1981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 lnSpcReduction="20000"/>
          </a:bodyPr>
          <a:lstStyle/>
          <a:p>
            <a:pPr algn="l">
              <a:defRPr sz="1275" b="1">
                <a:solidFill>
                  <a:srgbClr val="E4D2A3"/>
                </a:solidFill>
                <a:latin typeface="Arial"/>
                <a:ea typeface="Arial"/>
                <a:cs typeface="Arial"/>
              </a:defRPr>
            </a:pPr>
            <a:r>
              <a:rPr sz="1020" b="1">
                <a:solidFill>
                  <a:srgbClr val="E4D2A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DBE49093-CB10-42DE-A9FB-136320AD0D29}"/>
              </a:ext>
            </a:extLst>
          </p:cNvPr>
          <p:cNvSpPr>
            <a:spLocks noGrp="1"/>
          </p:cNvSpPr>
          <p:nvPr/>
        </p:nvSpPr>
        <p:spPr>
          <a:xfrm>
            <a:off x="6309360" y="4381500"/>
            <a:ext cx="2179320" cy="4267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Выпечка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E23F6811-6FD3-4B28-BE30-1A6B70B04892}"/>
              </a:ext>
            </a:extLst>
          </p:cNvPr>
          <p:cNvSpPr>
            <a:spLocks noGrp="1"/>
          </p:cNvSpPr>
          <p:nvPr/>
        </p:nvSpPr>
        <p:spPr>
          <a:xfrm>
            <a:off x="6309360" y="4991100"/>
            <a:ext cx="217932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702" lnSpcReduction="20000"/>
          </a:bodyPr>
          <a:lstStyle/>
          <a:p>
            <a:pPr algn="l">
              <a:defRPr sz="1425" b="0">
                <a:solidFill>
                  <a:srgbClr val="F1EDE4"/>
                </a:solidFill>
                <a:latin typeface="Arial"/>
                <a:ea typeface="Arial"/>
                <a:cs typeface="Arial"/>
              </a:defRPr>
            </a:pPr>
            <a:r>
              <a:rPr sz="1140">
                <a:solidFill>
                  <a:srgbClr val="F1EDE4"/>
                </a:solidFill>
                <a:latin typeface="Arial"/>
                <a:ea typeface="Arial"/>
                <a:cs typeface="Arial"/>
              </a:rPr>
              <a:t>160°C · 30 мин</a:t>
            </a:r>
          </a:p>
        </p:txBody>
      </p:sp>
      <p:pic>
        <p:nvPicPr>
          <p:cNvPr id="95" name="Рисунок 94"/>
          <p:cNvPicPr>
            <a:picLocks noChangeAspect="1"/>
          </p:cNvPicPr>
          <p:nvPr/>
        </p:nvPicPr>
        <p:blipFill>
          <a:blip r:embed="rId11"/>
          <a:srcRect t="6953" b="6953"/>
          <a:stretch>
            <a:fillRect/>
          </a:stretch>
        </p:blipFill>
        <p:spPr>
          <a:xfrm>
            <a:off x="8915400" y="3863340"/>
            <a:ext cx="2575560" cy="1478280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C608DFE-D965-4273-82A6-08FFB8577B7A}"/>
              </a:ext>
            </a:extLst>
          </p:cNvPr>
          <p:cNvSpPr>
            <a:spLocks noGrp="1"/>
          </p:cNvSpPr>
          <p:nvPr/>
        </p:nvSpPr>
        <p:spPr>
          <a:xfrm>
            <a:off x="8915400" y="3863340"/>
            <a:ext cx="2575560" cy="1478280"/>
          </a:xfrm>
          <a:prstGeom prst="rect">
            <a:avLst/>
          </a:prstGeom>
          <a:solidFill>
            <a:srgbClr val="19140D">
              <a:alpha val="62745"/>
            </a:srgbClr>
          </a:solidFill>
          <a:ln w="0">
            <a:solidFill>
              <a:srgbClr val="19140D">
                <a:alpha val="62745"/>
              </a:srgbClr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2F3FB661-B7B0-49B1-B88D-D4F1DAD19BD7}"/>
              </a:ext>
            </a:extLst>
          </p:cNvPr>
          <p:cNvSpPr>
            <a:spLocks noGrp="1"/>
          </p:cNvSpPr>
          <p:nvPr/>
        </p:nvSpPr>
        <p:spPr>
          <a:xfrm>
            <a:off x="8915400" y="3863340"/>
            <a:ext cx="2575560" cy="38100"/>
          </a:xfrm>
          <a:prstGeom prst="rect">
            <a:avLst/>
          </a:prstGeom>
          <a:solidFill>
            <a:srgbClr val="C2A56A"/>
          </a:solidFill>
          <a:ln w="0">
            <a:solidFill>
              <a:srgbClr val="C2A56A"/>
            </a:solidFill>
            <a:prstDash val="solid"/>
          </a:ln>
        </p:spPr>
        <p:txBody>
          <a:bodyPr/>
          <a:lstStyle/>
          <a:p>
            <a:endParaRPr lang="ru-KZ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882B41C3-FF5D-40CA-BCD8-D8621EC2E9BF}"/>
              </a:ext>
            </a:extLst>
          </p:cNvPr>
          <p:cNvSpPr>
            <a:spLocks noGrp="1"/>
          </p:cNvSpPr>
          <p:nvPr/>
        </p:nvSpPr>
        <p:spPr>
          <a:xfrm>
            <a:off x="9128760" y="4015740"/>
            <a:ext cx="419100" cy="1981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 lnSpcReduction="20000"/>
          </a:bodyPr>
          <a:lstStyle/>
          <a:p>
            <a:pPr algn="l">
              <a:defRPr sz="1275" b="1">
                <a:solidFill>
                  <a:srgbClr val="E4D2A3"/>
                </a:solidFill>
                <a:latin typeface="Arial"/>
                <a:ea typeface="Arial"/>
                <a:cs typeface="Arial"/>
              </a:defRPr>
            </a:pPr>
            <a:r>
              <a:rPr sz="1020" b="1">
                <a:solidFill>
                  <a:srgbClr val="E4D2A3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1884EDC-DAF9-4180-BF0C-3BE97F204ADF}"/>
              </a:ext>
            </a:extLst>
          </p:cNvPr>
          <p:cNvSpPr>
            <a:spLocks noGrp="1"/>
          </p:cNvSpPr>
          <p:nvPr/>
        </p:nvSpPr>
        <p:spPr>
          <a:xfrm>
            <a:off x="9128760" y="4381500"/>
            <a:ext cx="2179320" cy="4267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Сушка фруктов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6E21C361-8B82-403A-B41E-FF3BA75A3310}"/>
              </a:ext>
            </a:extLst>
          </p:cNvPr>
          <p:cNvSpPr>
            <a:spLocks noGrp="1"/>
          </p:cNvSpPr>
          <p:nvPr/>
        </p:nvSpPr>
        <p:spPr>
          <a:xfrm>
            <a:off x="9128760" y="4991100"/>
            <a:ext cx="2179320" cy="2133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702" lnSpcReduction="20000"/>
          </a:bodyPr>
          <a:lstStyle/>
          <a:p>
            <a:pPr algn="l">
              <a:defRPr sz="1425" b="0">
                <a:solidFill>
                  <a:srgbClr val="F1EDE4"/>
                </a:solidFill>
                <a:latin typeface="Arial"/>
                <a:ea typeface="Arial"/>
                <a:cs typeface="Arial"/>
              </a:defRPr>
            </a:pPr>
            <a:r>
              <a:rPr sz="1140">
                <a:solidFill>
                  <a:srgbClr val="F1EDE4"/>
                </a:solidFill>
                <a:latin typeface="Arial"/>
                <a:ea typeface="Arial"/>
                <a:cs typeface="Arial"/>
              </a:rPr>
              <a:t>60°C · 240 мин</a:t>
            </a:r>
          </a:p>
        </p:txBody>
      </p:sp>
    </p:spTree>
    <p:extLst>
      <p:ext uri="{BB962C8B-B14F-4D97-AF65-F5344CB8AC3E}">
        <p14:creationId xmlns:p14="http://schemas.microsoft.com/office/powerpoint/2010/main" val="20950158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Avenir Heavy"/>
        <a:ea typeface=""/>
        <a:cs typeface=""/>
      </a:majorFont>
      <a:minorFont>
        <a:latin typeface="Avenir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6316</TotalTime>
  <Words>495</Words>
  <Application>Microsoft Office PowerPoint</Application>
  <PresentationFormat>Широкоэкранный</PresentationFormat>
  <Paragraphs>126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Avenir Book</vt:lpstr>
      <vt:lpstr>Avenir Heavy</vt:lpstr>
      <vt:lpstr>Calibri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Sanja Jovasevic</dc:creator>
  <cp:lastModifiedBy>Vladimir Stepanov</cp:lastModifiedBy>
  <cp:revision>175</cp:revision>
  <dcterms:created xsi:type="dcterms:W3CDTF">2026-01-13T13:49:48Z</dcterms:created>
  <dcterms:modified xsi:type="dcterms:W3CDTF">2026-08-04T10:08:57Z</dcterms:modified>
</cp:coreProperties>
</file>