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err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l="16245" r="16245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6D66A6D-902A-489F-9F34-E1CD211D4894}"/>
              </a:ext>
            </a:extLst>
          </p:cNvPr>
          <p:cNvSpPr>
            <a:spLocks noGrp="1"/>
          </p:cNvSpPr>
          <p:nvPr/>
        </p:nvSpPr>
        <p:spPr>
          <a:xfrm>
            <a:off x="609600" y="723900"/>
            <a:ext cx="3905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НОВИНКА 2026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EF1146-C211-44E9-B3D0-76086251EEDD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43815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6000"/>
              </a:lnSpc>
              <a:buNone/>
              <a:defRPr sz="4350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EaZy Toast Pro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3B8CC53-959F-4635-9DD6-3991810EEA1A}"/>
              </a:ext>
            </a:extLst>
          </p:cNvPr>
          <p:cNvSpPr>
            <a:spLocks noGrp="1"/>
          </p:cNvSpPr>
          <p:nvPr/>
        </p:nvSpPr>
        <p:spPr>
          <a:xfrm>
            <a:off x="628650" y="3276600"/>
            <a:ext cx="40005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2025" b="0">
                <a:solidFill>
                  <a:srgbClr val="BDB6A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DB6AB"/>
                </a:solidFill>
                <a:latin typeface="DejaVu Sans"/>
                <a:ea typeface="DejaVu Sans"/>
                <a:cs typeface="DejaVu Sans"/>
              </a:rPr>
              <a:t>Тостер с 6 степенями</a:t>
            </a:r>
          </a:p>
          <a:p>
            <a:pPr algn="l">
              <a:lnSpc>
                <a:spcPct val="108000"/>
              </a:lnSpc>
              <a:buNone/>
              <a:defRPr sz="2025" b="0">
                <a:solidFill>
                  <a:srgbClr val="BDB6A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BDB6AB"/>
                </a:solidFill>
                <a:latin typeface="DejaVu Sans"/>
                <a:ea typeface="DejaVu Sans"/>
                <a:cs typeface="DejaVu Sans"/>
              </a:rPr>
              <a:t>поджаривания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6C1CFD1-2042-438A-80E6-700468CF1728}"/>
              </a:ext>
            </a:extLst>
          </p:cNvPr>
          <p:cNvSpPr>
            <a:spLocks noGrp="1"/>
          </p:cNvSpPr>
          <p:nvPr/>
        </p:nvSpPr>
        <p:spPr>
          <a:xfrm>
            <a:off x="628650" y="48577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75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Точный результат для каждого ломтика</a:t>
            </a:r>
          </a:p>
        </p:txBody>
      </p:sp>
    </p:spTree>
    <p:extLst>
      <p:ext uri="{BB962C8B-B14F-4D97-AF65-F5344CB8AC3E}">
        <p14:creationId xmlns:p14="http://schemas.microsoft.com/office/powerpoint/2010/main" val="30538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rcRect l="18516" r="18516"/>
          <a:stretch>
            <a:fillRect/>
          </a:stretch>
        </p:blipFill>
        <p:spPr>
          <a:xfrm>
            <a:off x="0" y="0"/>
            <a:ext cx="504825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56682CD-A42C-4D65-9328-8CACB70D56D4}"/>
              </a:ext>
            </a:extLst>
          </p:cNvPr>
          <p:cNvSpPr>
            <a:spLocks noGrp="1"/>
          </p:cNvSpPr>
          <p:nvPr/>
        </p:nvSpPr>
        <p:spPr>
          <a:xfrm>
            <a:off x="5753100" y="990600"/>
            <a:ext cx="18097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9900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9900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AE4404-6458-4D37-9B2A-40D317C0C888}"/>
              </a:ext>
            </a:extLst>
          </p:cNvPr>
          <p:cNvSpPr>
            <a:spLocks noGrp="1"/>
          </p:cNvSpPr>
          <p:nvPr/>
        </p:nvSpPr>
        <p:spPr>
          <a:xfrm>
            <a:off x="7486650" y="1295400"/>
            <a:ext cx="390525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2775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уровней</a:t>
            </a:r>
          </a:p>
          <a:p>
            <a:pPr algn="l">
              <a:lnSpc>
                <a:spcPct val="98000"/>
              </a:lnSpc>
              <a:buNone/>
              <a:defRPr sz="2775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поджаривания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1475AD-31E8-49F4-9ADA-E7A17120D146}"/>
              </a:ext>
            </a:extLst>
          </p:cNvPr>
          <p:cNvSpPr>
            <a:spLocks noGrp="1"/>
          </p:cNvSpPr>
          <p:nvPr/>
        </p:nvSpPr>
        <p:spPr>
          <a:xfrm>
            <a:off x="5810250" y="3219450"/>
            <a:ext cx="5238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0000"/>
              </a:lnSpc>
              <a:buNone/>
              <a:defRPr sz="2100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От лёгкой золотистой корочки</a:t>
            </a:r>
          </a:p>
          <a:p>
            <a:pPr algn="l">
              <a:lnSpc>
                <a:spcPct val="110000"/>
              </a:lnSpc>
              <a:buNone/>
              <a:defRPr sz="2100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до насыщенного хруста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9EB6643-F725-4228-A3D8-280EA93349D8}"/>
              </a:ext>
            </a:extLst>
          </p:cNvPr>
          <p:cNvSpPr>
            <a:spLocks noGrp="1"/>
          </p:cNvSpPr>
          <p:nvPr/>
        </p:nvSpPr>
        <p:spPr>
          <a:xfrm>
            <a:off x="5810250" y="4552950"/>
            <a:ext cx="49530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8F7D68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8F7D68"/>
                </a:solidFill>
                <a:latin typeface="DejaVu Sans"/>
                <a:ea typeface="DejaVu Sans"/>
                <a:cs typeface="DejaVu Sans"/>
              </a:rPr>
              <a:t>Таймер показывает, сколько времени осталось до готовности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E6DAB5B-A3CC-4188-A840-6F3E1831AA9F}"/>
              </a:ext>
            </a:extLst>
          </p:cNvPr>
          <p:cNvSpPr>
            <a:spLocks noGrp="1"/>
          </p:cNvSpPr>
          <p:nvPr/>
        </p:nvSpPr>
        <p:spPr>
          <a:xfrm>
            <a:off x="5810250" y="5562600"/>
            <a:ext cx="523875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Равномерное подрумянивание по всей поверхности</a:t>
            </a:r>
          </a:p>
        </p:txBody>
      </p:sp>
    </p:spTree>
    <p:extLst>
      <p:ext uri="{BB962C8B-B14F-4D97-AF65-F5344CB8AC3E}">
        <p14:creationId xmlns:p14="http://schemas.microsoft.com/office/powerpoint/2010/main" val="91893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 l="6441" r="6441"/>
          <a:stretch>
            <a:fillRect/>
          </a:stretch>
        </p:blipFill>
        <p:spPr>
          <a:xfrm>
            <a:off x="0" y="0"/>
            <a:ext cx="723900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72408CC-7D8D-4BA7-9B32-DDFCD076C454}"/>
              </a:ext>
            </a:extLst>
          </p:cNvPr>
          <p:cNvSpPr>
            <a:spLocks noGrp="1"/>
          </p:cNvSpPr>
          <p:nvPr/>
        </p:nvSpPr>
        <p:spPr>
          <a:xfrm>
            <a:off x="7848600" y="990600"/>
            <a:ext cx="371475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8000"/>
              </a:lnSpc>
              <a:buNone/>
              <a:defRPr sz="3375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Два широких</a:t>
            </a:r>
          </a:p>
          <a:p>
            <a:pPr algn="l">
              <a:lnSpc>
                <a:spcPct val="98000"/>
              </a:lnSpc>
              <a:buNone/>
              <a:defRPr sz="3375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отсека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ADF971A-21BD-49E5-ADD3-58B86FE34341}"/>
              </a:ext>
            </a:extLst>
          </p:cNvPr>
          <p:cNvSpPr>
            <a:spLocks noGrp="1"/>
          </p:cNvSpPr>
          <p:nvPr/>
        </p:nvSpPr>
        <p:spPr>
          <a:xfrm>
            <a:off x="7867650" y="2609850"/>
            <a:ext cx="3476625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7639"/>
          </a:bodyPr>
          <a:lstStyle/>
          <a:p>
            <a:pPr algn="l">
              <a:lnSpc>
                <a:spcPct val="108000"/>
              </a:lnSpc>
              <a:buNone/>
              <a:defRPr sz="2025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для стандартных</a:t>
            </a:r>
          </a:p>
          <a:p>
            <a:pPr algn="l">
              <a:lnSpc>
                <a:spcPct val="108000"/>
              </a:lnSpc>
              <a:buNone/>
              <a:defRPr sz="2025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и более толстых ломтиков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8FAFC2-E9E6-452E-AB08-623AA156A0E5}"/>
              </a:ext>
            </a:extLst>
          </p:cNvPr>
          <p:cNvSpPr>
            <a:spLocks noGrp="1"/>
          </p:cNvSpPr>
          <p:nvPr/>
        </p:nvSpPr>
        <p:spPr>
          <a:xfrm>
            <a:off x="7867650" y="4095750"/>
            <a:ext cx="3429000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17000"/>
              </a:lnSpc>
              <a:buNone/>
              <a:defRPr sz="1650" b="0">
                <a:solidFill>
                  <a:srgbClr val="BDB6A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BDB6AB"/>
                </a:solidFill>
                <a:latin typeface="DejaVu Sans"/>
                <a:ea typeface="DejaVu Sans"/>
                <a:cs typeface="DejaVu Sans"/>
              </a:rPr>
              <a:t>Два просторных отсека рассчитаны на одновременное приготовление двух ломтиков</a:t>
            </a:r>
          </a:p>
        </p:txBody>
      </p:sp>
    </p:spTree>
    <p:extLst>
      <p:ext uri="{BB962C8B-B14F-4D97-AF65-F5344CB8AC3E}">
        <p14:creationId xmlns:p14="http://schemas.microsoft.com/office/powerpoint/2010/main" val="1902925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DE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4226" y="762000"/>
            <a:ext cx="2258697" cy="5334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40229C0-AF82-422F-AEE5-D6DED46BE2BA}"/>
              </a:ext>
            </a:extLst>
          </p:cNvPr>
          <p:cNvSpPr>
            <a:spLocks noGrp="1"/>
          </p:cNvSpPr>
          <p:nvPr/>
        </p:nvSpPr>
        <p:spPr>
          <a:xfrm>
            <a:off x="3905250" y="628650"/>
            <a:ext cx="72390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3150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Сенсорное управление</a:t>
            </a:r>
          </a:p>
          <a:p>
            <a:pPr algn="l">
              <a:lnSpc>
                <a:spcPct val="100000"/>
              </a:lnSpc>
              <a:buNone/>
              <a:defRPr sz="3150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без догадок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464A91A-ECCE-4C54-9BD7-DC87C69C4354}"/>
              </a:ext>
            </a:extLst>
          </p:cNvPr>
          <p:cNvSpPr>
            <a:spLocks noGrp="1"/>
          </p:cNvSpPr>
          <p:nvPr/>
        </p:nvSpPr>
        <p:spPr>
          <a:xfrm>
            <a:off x="3943350" y="211455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РАЗМОРОЗКА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888A4BB-4B2B-49EF-B9C9-DE689999BD31}"/>
              </a:ext>
            </a:extLst>
          </p:cNvPr>
          <p:cNvSpPr>
            <a:spLocks noGrp="1"/>
          </p:cNvSpPr>
          <p:nvPr/>
        </p:nvSpPr>
        <p:spPr>
          <a:xfrm>
            <a:off x="3943350" y="2457450"/>
            <a:ext cx="666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Поджаривает замороженный хлеб без предварительного размораживания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0DDAB49-E096-457E-981D-76F6D8930CBB}"/>
              </a:ext>
            </a:extLst>
          </p:cNvPr>
          <p:cNvSpPr>
            <a:spLocks noGrp="1"/>
          </p:cNvSpPr>
          <p:nvPr/>
        </p:nvSpPr>
        <p:spPr>
          <a:xfrm>
            <a:off x="3943350" y="333375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ПОДОГРЕВ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527DAAD-70F6-4B9D-9274-E61FE167C21B}"/>
              </a:ext>
            </a:extLst>
          </p:cNvPr>
          <p:cNvSpPr>
            <a:spLocks noGrp="1"/>
          </p:cNvSpPr>
          <p:nvPr/>
        </p:nvSpPr>
        <p:spPr>
          <a:xfrm>
            <a:off x="3943350" y="3676650"/>
            <a:ext cx="66675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Бережно разогревает готовый тост без дополнительного подрумянивания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EBB851B-8E92-4382-8E52-75EC7325ECD6}"/>
              </a:ext>
            </a:extLst>
          </p:cNvPr>
          <p:cNvSpPr>
            <a:spLocks noGrp="1"/>
          </p:cNvSpPr>
          <p:nvPr/>
        </p:nvSpPr>
        <p:spPr>
          <a:xfrm>
            <a:off x="3943350" y="4552950"/>
            <a:ext cx="2952750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СТАРТ И ОСТАНОВКА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477FFA4-977B-4B40-9A8A-BCC80841339D}"/>
              </a:ext>
            </a:extLst>
          </p:cNvPr>
          <p:cNvSpPr>
            <a:spLocks noGrp="1"/>
          </p:cNvSpPr>
          <p:nvPr/>
        </p:nvSpPr>
        <p:spPr>
          <a:xfrm>
            <a:off x="3943350" y="4895850"/>
            <a:ext cx="66675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0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Одна кнопка управляет процессом поджаривания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BEDEF29-880A-452B-B0DB-B8BADBE06378}"/>
              </a:ext>
            </a:extLst>
          </p:cNvPr>
          <p:cNvSpPr>
            <a:spLocks noGrp="1"/>
          </p:cNvSpPr>
          <p:nvPr/>
        </p:nvSpPr>
        <p:spPr>
          <a:xfrm>
            <a:off x="3943350" y="5791200"/>
            <a:ext cx="6572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8171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81716"/>
                </a:solidFill>
                <a:latin typeface="DejaVu Sans"/>
                <a:ea typeface="DejaVu Sans"/>
                <a:cs typeface="DejaVu Sans"/>
              </a:rPr>
              <a:t>LCD-дисплей показывает оставшееся время</a:t>
            </a:r>
          </a:p>
        </p:txBody>
      </p:sp>
    </p:spTree>
    <p:extLst>
      <p:ext uri="{BB962C8B-B14F-4D97-AF65-F5344CB8AC3E}">
        <p14:creationId xmlns:p14="http://schemas.microsoft.com/office/powerpoint/2010/main" val="676999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7A23A80-2D07-44FF-945E-41003E6E5A94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48577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3333"/>
          </a:bodyPr>
          <a:lstStyle/>
          <a:p>
            <a:pPr algn="l">
              <a:lnSpc>
                <a:spcPct val="100000"/>
              </a:lnSpc>
              <a:buNone/>
              <a:defRPr sz="3000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Продуман для</a:t>
            </a:r>
          </a:p>
          <a:p>
            <a:pPr algn="l">
              <a:lnSpc>
                <a:spcPct val="100000"/>
              </a:lnSpc>
              <a:buNone/>
              <a:defRPr sz="3000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ежедневного использования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00C5D6-BE83-4E21-B601-FD853F6580AF}"/>
              </a:ext>
            </a:extLst>
          </p:cNvPr>
          <p:cNvSpPr>
            <a:spLocks noGrp="1"/>
          </p:cNvSpPr>
          <p:nvPr/>
        </p:nvSpPr>
        <p:spPr>
          <a:xfrm>
            <a:off x="628650" y="2381250"/>
            <a:ext cx="24765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3900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800 Вт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BF904F-CD19-4B5D-9704-AB8CED4C1462}"/>
              </a:ext>
            </a:extLst>
          </p:cNvPr>
          <p:cNvSpPr>
            <a:spLocks noGrp="1"/>
          </p:cNvSpPr>
          <p:nvPr/>
        </p:nvSpPr>
        <p:spPr>
          <a:xfrm>
            <a:off x="628650" y="3067050"/>
            <a:ext cx="333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BDB6A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DB6AB"/>
                </a:solidFill>
                <a:latin typeface="DejaVu Sans"/>
                <a:ea typeface="DejaVu Sans"/>
                <a:cs typeface="DejaVu Sans"/>
              </a:rPr>
              <a:t>220-240 В, 50/60 Гц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08EC8E-BC56-4A97-80ED-5226EE12EC4D}"/>
              </a:ext>
            </a:extLst>
          </p:cNvPr>
          <p:cNvSpPr>
            <a:spLocks noGrp="1"/>
          </p:cNvSpPr>
          <p:nvPr/>
        </p:nvSpPr>
        <p:spPr>
          <a:xfrm>
            <a:off x="628650" y="4038600"/>
            <a:ext cx="457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Корпус из нержавеющей стали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085A719-2FAB-405B-9DB4-629753359E2F}"/>
              </a:ext>
            </a:extLst>
          </p:cNvPr>
          <p:cNvSpPr>
            <a:spLocks noGrp="1"/>
          </p:cNvSpPr>
          <p:nvPr/>
        </p:nvSpPr>
        <p:spPr>
          <a:xfrm>
            <a:off x="628650" y="4724400"/>
            <a:ext cx="45720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Съёмный поддон для крошек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E9F1998-BF25-4320-B096-D80F720F815A}"/>
              </a:ext>
            </a:extLst>
          </p:cNvPr>
          <p:cNvSpPr>
            <a:spLocks noGrp="1"/>
          </p:cNvSpPr>
          <p:nvPr/>
        </p:nvSpPr>
        <p:spPr>
          <a:xfrm>
            <a:off x="628650" y="5410200"/>
            <a:ext cx="4762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Полностью автоматический режим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rcRect t="842" b="842"/>
          <a:stretch>
            <a:fillRect/>
          </a:stretch>
        </p:blipFill>
        <p:spPr>
          <a:xfrm>
            <a:off x="5810250" y="704850"/>
            <a:ext cx="58102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4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53000" y="1062306"/>
            <a:ext cx="6667500" cy="469528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548B63-98F2-4A81-BFC5-D4DDE5F3172B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49530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4050" b="1">
                <a:solidFill>
                  <a:srgbClr val="F7F4E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7F4EF"/>
                </a:solidFill>
                <a:latin typeface="DejaVu Sans"/>
                <a:ea typeface="DejaVu Sans"/>
                <a:cs typeface="DejaVu Sans"/>
              </a:rPr>
              <a:t>EaZy Toast Pro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FF1503-CB30-4A2F-B364-A5A91E6DE0A2}"/>
              </a:ext>
            </a:extLst>
          </p:cNvPr>
          <p:cNvSpPr>
            <a:spLocks noGrp="1"/>
          </p:cNvSpPr>
          <p:nvPr/>
        </p:nvSpPr>
        <p:spPr>
          <a:xfrm>
            <a:off x="628650" y="2857500"/>
            <a:ext cx="45720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3000"/>
              </a:lnSpc>
              <a:buNone/>
              <a:defRPr sz="2775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Каждый ломтик.</a:t>
            </a:r>
          </a:p>
          <a:p>
            <a:pPr algn="l">
              <a:lnSpc>
                <a:spcPct val="103000"/>
              </a:lnSpc>
              <a:buNone/>
              <a:defRPr sz="2775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Именно такой,</a:t>
            </a:r>
          </a:p>
          <a:p>
            <a:pPr algn="l">
              <a:lnSpc>
                <a:spcPct val="103000"/>
              </a:lnSpc>
              <a:buNone/>
              <a:defRPr sz="2775" b="1">
                <a:solidFill>
                  <a:srgbClr val="C8A55C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C8A55C"/>
                </a:solidFill>
                <a:latin typeface="DejaVu Sans"/>
                <a:ea typeface="DejaVu Sans"/>
                <a:cs typeface="DejaVu Sans"/>
              </a:rPr>
              <a:t>как вы любите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3DC8FC-5119-453B-A701-5978AEEE326F}"/>
              </a:ext>
            </a:extLst>
          </p:cNvPr>
          <p:cNvSpPr>
            <a:spLocks noGrp="1"/>
          </p:cNvSpPr>
          <p:nvPr/>
        </p:nvSpPr>
        <p:spPr>
          <a:xfrm>
            <a:off x="647700" y="5238750"/>
            <a:ext cx="2095500" cy="304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BDB6A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DB6AB"/>
                </a:solidFill>
                <a:latin typeface="DejaVu Sans"/>
                <a:ea typeface="DejaVu Sans"/>
                <a:cs typeface="DejaVu Sans"/>
              </a:rPr>
              <a:t>TP-001</a:t>
            </a:r>
          </a:p>
        </p:txBody>
      </p:sp>
    </p:spTree>
    <p:extLst>
      <p:ext uri="{BB962C8B-B14F-4D97-AF65-F5344CB8AC3E}">
        <p14:creationId xmlns:p14="http://schemas.microsoft.com/office/powerpoint/2010/main" val="146183999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122</Words>
  <Application>Microsoft Office PowerPoint</Application>
  <DocSecurity>0</DocSecurity>
  <PresentationFormat>Широкоэкранный</PresentationFormat>
  <Paragraphs>38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Calibri</vt:lpstr>
      <vt:lpstr>DejaVu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Vladimir Stepanov</cp:lastModifiedBy>
  <cp:revision>2</cp:revision>
  <dcterms:created xsi:type="dcterms:W3CDTF">2026-09-14T14:58:32Z</dcterms:created>
  <dcterms:modified xsi:type="dcterms:W3CDTF">2026-09-15T06:47:32Z</dcterms:modified>
</cp:coreProperties>
</file>